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s/slide3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7" r:id="rId2"/>
    <p:sldMasterId id="2147483800" r:id="rId3"/>
    <p:sldMasterId id="2147483803" r:id="rId4"/>
    <p:sldMasterId id="2147483806" r:id="rId5"/>
    <p:sldMasterId id="2147483809" r:id="rId6"/>
    <p:sldMasterId id="2147483811" r:id="rId7"/>
  </p:sldMasterIdLst>
  <p:notesMasterIdLst>
    <p:notesMasterId r:id="rId42"/>
  </p:notesMasterIdLst>
  <p:handoutMasterIdLst>
    <p:handoutMasterId r:id="rId43"/>
  </p:handoutMasterIdLst>
  <p:sldIdLst>
    <p:sldId id="291" r:id="rId8"/>
    <p:sldId id="550" r:id="rId9"/>
    <p:sldId id="626" r:id="rId10"/>
    <p:sldId id="633" r:id="rId11"/>
    <p:sldId id="627" r:id="rId12"/>
    <p:sldId id="629" r:id="rId13"/>
    <p:sldId id="634" r:id="rId14"/>
    <p:sldId id="635" r:id="rId15"/>
    <p:sldId id="636" r:id="rId16"/>
    <p:sldId id="603" r:id="rId17"/>
    <p:sldId id="630" r:id="rId18"/>
    <p:sldId id="631" r:id="rId19"/>
    <p:sldId id="632" r:id="rId20"/>
    <p:sldId id="638" r:id="rId21"/>
    <p:sldId id="637" r:id="rId22"/>
    <p:sldId id="605" r:id="rId23"/>
    <p:sldId id="609" r:id="rId24"/>
    <p:sldId id="610" r:id="rId25"/>
    <p:sldId id="612" r:id="rId26"/>
    <p:sldId id="585" r:id="rId27"/>
    <p:sldId id="613" r:id="rId28"/>
    <p:sldId id="614" r:id="rId29"/>
    <p:sldId id="615" r:id="rId30"/>
    <p:sldId id="616" r:id="rId31"/>
    <p:sldId id="617" r:id="rId32"/>
    <p:sldId id="618" r:id="rId33"/>
    <p:sldId id="619" r:id="rId34"/>
    <p:sldId id="620" r:id="rId35"/>
    <p:sldId id="621" r:id="rId36"/>
    <p:sldId id="622" r:id="rId37"/>
    <p:sldId id="623" r:id="rId38"/>
    <p:sldId id="624" r:id="rId39"/>
    <p:sldId id="625" r:id="rId40"/>
    <p:sldId id="532" r:id="rId41"/>
  </p:sldIdLst>
  <p:sldSz cx="9144000" cy="6858000" type="screen4x3"/>
  <p:notesSz cx="6797675" cy="9874250"/>
  <p:defaultTextStyle>
    <a:defPPr>
      <a:defRPr lang="de-AT"/>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ter Diniz" initials="V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9900"/>
    <a:srgbClr val="FF0000"/>
    <a:srgbClr val="00FF00"/>
    <a:srgbClr val="FFFF00"/>
    <a:srgbClr val="DDDDDD"/>
    <a:srgbClr val="CC3300"/>
    <a:srgbClr val="C0C0C0"/>
    <a:srgbClr val="33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9" autoAdjust="0"/>
    <p:restoredTop sz="98713" autoAdjust="0"/>
  </p:normalViewPr>
  <p:slideViewPr>
    <p:cSldViewPr showGuides="1">
      <p:cViewPr varScale="1">
        <p:scale>
          <a:sx n="104" d="100"/>
          <a:sy n="104" d="100"/>
        </p:scale>
        <p:origin x="-276" y="-90"/>
      </p:cViewPr>
      <p:guideLst>
        <p:guide orient="horz" pos="3521"/>
        <p:guide/>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10" d="100"/>
        <a:sy n="110" d="100"/>
      </p:scale>
      <p:origin x="0" y="21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ustomXml" Target="../customXml/item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52"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20.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1" name="Rectangle 3"/>
          <p:cNvSpPr>
            <a:spLocks noGrp="1" noChangeArrowheads="1"/>
          </p:cNvSpPr>
          <p:nvPr>
            <p:ph type="dt" sz="quarter" idx="1"/>
          </p:nvPr>
        </p:nvSpPr>
        <p:spPr bwMode="auto">
          <a:xfrm>
            <a:off x="3851275"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endParaRPr lang="es-ES"/>
          </a:p>
        </p:txBody>
      </p:sp>
      <p:sp>
        <p:nvSpPr>
          <p:cNvPr id="12292" name="Rectangle 4"/>
          <p:cNvSpPr>
            <a:spLocks noGrp="1" noChangeArrowheads="1"/>
          </p:cNvSpPr>
          <p:nvPr>
            <p:ph type="ftr" sz="quarter" idx="2"/>
          </p:nvPr>
        </p:nvSpPr>
        <p:spPr bwMode="auto">
          <a:xfrm>
            <a:off x="0"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3" name="Rectangle 5"/>
          <p:cNvSpPr>
            <a:spLocks noGrp="1" noChangeArrowheads="1"/>
          </p:cNvSpPr>
          <p:nvPr>
            <p:ph type="sldNum" sz="quarter" idx="3"/>
          </p:nvPr>
        </p:nvSpPr>
        <p:spPr bwMode="auto">
          <a:xfrm>
            <a:off x="3851275"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fld id="{39C37C66-3E85-4E93-B1FA-9A57F855EA69}" type="slidenum">
              <a:rPr lang="de-AT"/>
              <a:pPr>
                <a:defRPr/>
              </a:pPr>
              <a:t>‹#›</a:t>
            </a:fld>
            <a:endParaRPr lang="de-AT"/>
          </a:p>
        </p:txBody>
      </p:sp>
    </p:spTree>
    <p:extLst>
      <p:ext uri="{BB962C8B-B14F-4D97-AF65-F5344CB8AC3E}">
        <p14:creationId xmlns:p14="http://schemas.microsoft.com/office/powerpoint/2010/main" val="676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1" name="Rectangle 3"/>
          <p:cNvSpPr>
            <a:spLocks noGrp="1" noChangeArrowheads="1"/>
          </p:cNvSpPr>
          <p:nvPr>
            <p:ph type="dt" idx="1"/>
          </p:nvPr>
        </p:nvSpPr>
        <p:spPr bwMode="auto">
          <a:xfrm>
            <a:off x="3851275"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3" y="4689993"/>
            <a:ext cx="4984750" cy="444364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p>
            <a:pPr lvl="0"/>
            <a:r>
              <a:rPr lang="de-AT" noProof="0" smtClean="0"/>
              <a:t>Klicken Sie, um die Formate des Vorlagentextes zu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7174" name="Rectangle 6"/>
          <p:cNvSpPr>
            <a:spLocks noGrp="1" noChangeArrowheads="1"/>
          </p:cNvSpPr>
          <p:nvPr>
            <p:ph type="ftr" sz="quarter" idx="4"/>
          </p:nvPr>
        </p:nvSpPr>
        <p:spPr bwMode="auto">
          <a:xfrm>
            <a:off x="0"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5" name="Rectangle 7"/>
          <p:cNvSpPr>
            <a:spLocks noGrp="1" noChangeArrowheads="1"/>
          </p:cNvSpPr>
          <p:nvPr>
            <p:ph type="sldNum" sz="quarter" idx="5"/>
          </p:nvPr>
        </p:nvSpPr>
        <p:spPr bwMode="auto">
          <a:xfrm>
            <a:off x="3851275"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fld id="{B9BD426E-5311-4DE4-B062-B5F88D8CE4CB}" type="slidenum">
              <a:rPr lang="de-AT"/>
              <a:pPr>
                <a:defRPr/>
              </a:pPr>
              <a:t>‹#›</a:t>
            </a:fld>
            <a:endParaRPr lang="de-AT"/>
          </a:p>
        </p:txBody>
      </p:sp>
    </p:spTree>
    <p:extLst>
      <p:ext uri="{BB962C8B-B14F-4D97-AF65-F5344CB8AC3E}">
        <p14:creationId xmlns:p14="http://schemas.microsoft.com/office/powerpoint/2010/main" val="33300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6C9A2792-D784-4E36-AA4A-49B71C358DD9}" type="slidenum">
              <a:rPr lang="es-ES" smtClean="0"/>
              <a:t>15</a:t>
            </a:fld>
            <a:endParaRPr lang="es-ES" dirty="0"/>
          </a:p>
        </p:txBody>
      </p:sp>
    </p:spTree>
    <p:extLst>
      <p:ext uri="{BB962C8B-B14F-4D97-AF65-F5344CB8AC3E}">
        <p14:creationId xmlns:p14="http://schemas.microsoft.com/office/powerpoint/2010/main" val="260196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16</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3F9B80A-2F3A-4FD2-9EE2-A7EF05005E43}" type="slidenum">
              <a:rPr lang="es-ES" smtClean="0"/>
              <a:t>17</a:t>
            </a:fld>
            <a:endParaRPr lang="es-ES"/>
          </a:p>
        </p:txBody>
      </p:sp>
    </p:spTree>
    <p:extLst>
      <p:ext uri="{BB962C8B-B14F-4D97-AF65-F5344CB8AC3E}">
        <p14:creationId xmlns:p14="http://schemas.microsoft.com/office/powerpoint/2010/main" val="84014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3F9B80A-2F3A-4FD2-9EE2-A7EF05005E43}" type="slidenum">
              <a:rPr lang="es-ES" smtClean="0"/>
              <a:t>18</a:t>
            </a:fld>
            <a:endParaRPr lang="es-ES"/>
          </a:p>
        </p:txBody>
      </p:sp>
    </p:spTree>
    <p:extLst>
      <p:ext uri="{BB962C8B-B14F-4D97-AF65-F5344CB8AC3E}">
        <p14:creationId xmlns:p14="http://schemas.microsoft.com/office/powerpoint/2010/main" val="84014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3F9B80A-2F3A-4FD2-9EE2-A7EF05005E43}" type="slidenum">
              <a:rPr lang="es-ES" smtClean="0"/>
              <a:t>19</a:t>
            </a:fld>
            <a:endParaRPr lang="es-ES"/>
          </a:p>
        </p:txBody>
      </p:sp>
    </p:spTree>
    <p:extLst>
      <p:ext uri="{BB962C8B-B14F-4D97-AF65-F5344CB8AC3E}">
        <p14:creationId xmlns:p14="http://schemas.microsoft.com/office/powerpoint/2010/main" val="84014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20</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933450" y="739775"/>
            <a:ext cx="4937125" cy="3703638"/>
          </a:xfrm>
          <a:noFill/>
          <a:ln>
            <a:solidFill>
              <a:srgbClr val="000000"/>
            </a:solidFill>
            <a:miter lim="800000"/>
            <a:headEnd/>
            <a:tailEnd/>
          </a:ln>
        </p:spPr>
      </p:sp>
      <p:sp>
        <p:nvSpPr>
          <p:cNvPr id="15363" name="Rectangle 3"/>
          <p:cNvSpPr>
            <a:spLocks noGrp="1"/>
          </p:cNvSpPr>
          <p:nvPr>
            <p:ph type="body" idx="1"/>
          </p:nvPr>
        </p:nvSpPr>
        <p:spPr bwMode="auto">
          <a:xfrm>
            <a:off x="679450" y="4691572"/>
            <a:ext cx="5438775" cy="4443649"/>
          </a:xfrm>
          <a:noFill/>
        </p:spPr>
        <p:txBody>
          <a:bodyPr/>
          <a:lstStyle/>
          <a:p>
            <a:pPr>
              <a:buFontTx/>
              <a:buChar char="•"/>
            </a:pPr>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2</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34</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6C9A2792-D784-4E36-AA4A-49B71C358DD9}" type="slidenum">
              <a:rPr lang="es-ES" smtClean="0"/>
              <a:t>4</a:t>
            </a:fld>
            <a:endParaRPr lang="es-ES" dirty="0"/>
          </a:p>
        </p:txBody>
      </p:sp>
    </p:spTree>
    <p:extLst>
      <p:ext uri="{BB962C8B-B14F-4D97-AF65-F5344CB8AC3E}">
        <p14:creationId xmlns:p14="http://schemas.microsoft.com/office/powerpoint/2010/main" val="260196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6C9A2792-D784-4E36-AA4A-49B71C358DD9}" type="slidenum">
              <a:rPr lang="es-ES" smtClean="0"/>
              <a:t>5</a:t>
            </a:fld>
            <a:endParaRPr lang="es-ES" dirty="0"/>
          </a:p>
        </p:txBody>
      </p:sp>
    </p:spTree>
    <p:extLst>
      <p:ext uri="{BB962C8B-B14F-4D97-AF65-F5344CB8AC3E}">
        <p14:creationId xmlns:p14="http://schemas.microsoft.com/office/powerpoint/2010/main" val="260196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6C9A2792-D784-4E36-AA4A-49B71C358DD9}" type="slidenum">
              <a:rPr lang="es-ES" smtClean="0"/>
              <a:t>6</a:t>
            </a:fld>
            <a:endParaRPr lang="es-ES" dirty="0"/>
          </a:p>
        </p:txBody>
      </p:sp>
    </p:spTree>
    <p:extLst>
      <p:ext uri="{BB962C8B-B14F-4D97-AF65-F5344CB8AC3E}">
        <p14:creationId xmlns:p14="http://schemas.microsoft.com/office/powerpoint/2010/main" val="260196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6C9A2792-D784-4E36-AA4A-49B71C358DD9}" type="slidenum">
              <a:rPr lang="es-ES" smtClean="0"/>
              <a:t>7</a:t>
            </a:fld>
            <a:endParaRPr lang="es-ES" dirty="0"/>
          </a:p>
        </p:txBody>
      </p:sp>
    </p:spTree>
    <p:extLst>
      <p:ext uri="{BB962C8B-B14F-4D97-AF65-F5344CB8AC3E}">
        <p14:creationId xmlns:p14="http://schemas.microsoft.com/office/powerpoint/2010/main" val="260196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6C9A2792-D784-4E36-AA4A-49B71C358DD9}" type="slidenum">
              <a:rPr lang="es-ES" smtClean="0"/>
              <a:t>8</a:t>
            </a:fld>
            <a:endParaRPr lang="es-ES" dirty="0"/>
          </a:p>
        </p:txBody>
      </p:sp>
    </p:spTree>
    <p:extLst>
      <p:ext uri="{BB962C8B-B14F-4D97-AF65-F5344CB8AC3E}">
        <p14:creationId xmlns:p14="http://schemas.microsoft.com/office/powerpoint/2010/main" val="260196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6C9A2792-D784-4E36-AA4A-49B71C358DD9}" type="slidenum">
              <a:rPr lang="es-ES" smtClean="0"/>
              <a:t>9</a:t>
            </a:fld>
            <a:endParaRPr lang="es-ES" dirty="0"/>
          </a:p>
        </p:txBody>
      </p:sp>
    </p:spTree>
    <p:extLst>
      <p:ext uri="{BB962C8B-B14F-4D97-AF65-F5344CB8AC3E}">
        <p14:creationId xmlns:p14="http://schemas.microsoft.com/office/powerpoint/2010/main" val="2601966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10</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13229" y="1370119"/>
            <a:ext cx="34686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75390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458678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Arial" charset="0"/>
            </a:endParaRPr>
          </a:p>
        </p:txBody>
      </p:sp>
      <p:pic>
        <p:nvPicPr>
          <p:cNvPr id="6" name="Picture 17"/>
          <p:cNvPicPr>
            <a:picLocks noChangeAspect="1" noChangeArrowheads="1"/>
          </p:cNvPicPr>
          <p:nvPr userDrawn="1"/>
        </p:nvPicPr>
        <p:blipFill>
          <a:blip r:embed="rId2" cstate="print"/>
          <a:srcRect/>
          <a:stretch>
            <a:fillRect/>
          </a:stretch>
        </p:blipFill>
        <p:spPr bwMode="auto">
          <a:xfrm>
            <a:off x="34925" y="6308725"/>
            <a:ext cx="496888" cy="549275"/>
          </a:xfrm>
          <a:prstGeom prst="rect">
            <a:avLst/>
          </a:prstGeom>
          <a:noFill/>
          <a:ln w="9525">
            <a:noFill/>
            <a:miter lim="800000"/>
            <a:headEnd/>
            <a:tailEnd/>
          </a:ln>
        </p:spPr>
      </p:pic>
      <p:sp>
        <p:nvSpPr>
          <p:cNvPr id="7" name="Text Box 12"/>
          <p:cNvSpPr txBox="1">
            <a:spLocks noChangeArrowheads="1"/>
          </p:cNvSpPr>
          <p:nvPr userDrawn="1"/>
        </p:nvSpPr>
        <p:spPr bwMode="auto">
          <a:xfrm>
            <a:off x="312738" y="6591300"/>
            <a:ext cx="946894" cy="244475"/>
          </a:xfrm>
          <a:prstGeom prst="rect">
            <a:avLst/>
          </a:prstGeom>
          <a:noFill/>
          <a:ln>
            <a:noFill/>
          </a:ln>
          <a:effectLst>
            <a:outerShdw dist="12700" dir="10800000" algn="ctr" rotWithShape="0">
              <a:srgbClr val="EB7A3B"/>
            </a:outerShdw>
          </a:effectLs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1000" dirty="0" smtClean="0">
                <a:solidFill>
                  <a:srgbClr val="5F5F5F"/>
                </a:solidFill>
                <a:latin typeface="Calibri" pitchFamily="34" charset="0"/>
              </a:rPr>
              <a:t>GRIP South</a:t>
            </a: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en-US" smtClean="0"/>
              <a:t>Click to edit Master title style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smtClean="0"/>
          </a:p>
        </p:txBody>
      </p:sp>
      <p:sp>
        <p:nvSpPr>
          <p:cNvPr id="9" name="Espace réservé du numéro de diapositive 5"/>
          <p:cNvSpPr>
            <a:spLocks noGrp="1"/>
          </p:cNvSpPr>
          <p:nvPr>
            <p:ph type="sldNum" sz="quarter" idx="12"/>
          </p:nvPr>
        </p:nvSpPr>
        <p:spPr/>
        <p:txBody>
          <a:bodyPr/>
          <a:lstStyle>
            <a:lvl1pPr>
              <a:defRPr/>
            </a:lvl1pPr>
          </a:lstStyle>
          <a:p>
            <a:pPr>
              <a:defRPr/>
            </a:pPr>
            <a:fld id="{1DEB41A7-EA13-4C9E-A439-EB6344A6518B}" type="slidenum">
              <a:rPr lang="fr-BE"/>
              <a:pPr>
                <a:defRPr/>
              </a:pPr>
              <a:t>‹#›</a:t>
            </a:fld>
            <a:endParaRPr lang="fr-BE"/>
          </a:p>
        </p:txBody>
      </p:sp>
      <p:grpSp>
        <p:nvGrpSpPr>
          <p:cNvPr id="1028" name="Group 4"/>
          <p:cNvGrpSpPr>
            <a:grpSpLocks noChangeAspect="1"/>
          </p:cNvGrpSpPr>
          <p:nvPr userDrawn="1"/>
        </p:nvGrpSpPr>
        <p:grpSpPr bwMode="auto">
          <a:xfrm>
            <a:off x="2484438" y="6237288"/>
            <a:ext cx="3744912" cy="458787"/>
            <a:chOff x="1565" y="3929"/>
            <a:chExt cx="2359" cy="289"/>
          </a:xfrm>
        </p:grpSpPr>
        <p:sp>
          <p:nvSpPr>
            <p:cNvPr id="1027" name="AutoShape 3"/>
            <p:cNvSpPr>
              <a:spLocks noChangeAspect="1" noChangeArrowheads="1" noTextEdit="1"/>
            </p:cNvSpPr>
            <p:nvPr userDrawn="1"/>
          </p:nvSpPr>
          <p:spPr bwMode="auto">
            <a:xfrm>
              <a:off x="1565" y="3929"/>
              <a:ext cx="2359" cy="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sz="1800" b="0">
                <a:solidFill>
                  <a:prstClr val="black"/>
                </a:solidFill>
              </a:endParaRPr>
            </a:p>
          </p:txBody>
        </p:sp>
        <p:pic>
          <p:nvPicPr>
            <p:cNvPr id="1029" name="Picture 5"/>
            <p:cNvPicPr>
              <a:picLocks noChangeAspect="1" noChangeArrowheads="1"/>
            </p:cNvPicPr>
            <p:nvPr userDrawn="1"/>
          </p:nvPicPr>
          <p:blipFill>
            <a:blip r:embed="rId3" cstate="print"/>
            <a:srcRect/>
            <a:stretch>
              <a:fillRect/>
            </a:stretch>
          </p:blipFill>
          <p:spPr bwMode="auto">
            <a:xfrm>
              <a:off x="1565" y="3929"/>
              <a:ext cx="371" cy="289"/>
            </a:xfrm>
            <a:prstGeom prst="rect">
              <a:avLst/>
            </a:prstGeom>
            <a:noFill/>
            <a:ln w="9525">
              <a:noFill/>
              <a:miter lim="800000"/>
              <a:headEnd/>
              <a:tailEnd/>
            </a:ln>
          </p:spPr>
        </p:pic>
        <p:pic>
          <p:nvPicPr>
            <p:cNvPr id="1031" name="Picture 7"/>
            <p:cNvPicPr>
              <a:picLocks noChangeAspect="1" noChangeArrowheads="1"/>
            </p:cNvPicPr>
            <p:nvPr userDrawn="1"/>
          </p:nvPicPr>
          <p:blipFill>
            <a:blip r:embed="rId4" cstate="print"/>
            <a:srcRect/>
            <a:stretch>
              <a:fillRect/>
            </a:stretch>
          </p:blipFill>
          <p:spPr bwMode="auto">
            <a:xfrm>
              <a:off x="2109" y="3929"/>
              <a:ext cx="498" cy="218"/>
            </a:xfrm>
            <a:prstGeom prst="rect">
              <a:avLst/>
            </a:prstGeom>
            <a:noFill/>
            <a:ln w="9525">
              <a:noFill/>
              <a:miter lim="800000"/>
              <a:headEnd/>
              <a:tailEnd/>
            </a:ln>
          </p:spPr>
        </p:pic>
        <p:pic>
          <p:nvPicPr>
            <p:cNvPr id="1032" name="Picture 8"/>
            <p:cNvPicPr>
              <a:picLocks noChangeAspect="1" noChangeArrowheads="1"/>
            </p:cNvPicPr>
            <p:nvPr userDrawn="1"/>
          </p:nvPicPr>
          <p:blipFill>
            <a:blip r:embed="rId5" cstate="print"/>
            <a:srcRect/>
            <a:stretch>
              <a:fillRect/>
            </a:stretch>
          </p:blipFill>
          <p:spPr bwMode="auto">
            <a:xfrm>
              <a:off x="2791" y="3968"/>
              <a:ext cx="497" cy="171"/>
            </a:xfrm>
            <a:prstGeom prst="rect">
              <a:avLst/>
            </a:prstGeom>
            <a:noFill/>
            <a:ln w="9525">
              <a:noFill/>
              <a:miter lim="800000"/>
              <a:headEnd/>
              <a:tailEnd/>
            </a:ln>
          </p:spPr>
        </p:pic>
      </p:grpSp>
      <p:pic>
        <p:nvPicPr>
          <p:cNvPr id="1026" name="Image 5" descr="http://chartgraph.sie.local/iso_album/tigf_newlogo_rvb_300dpi.jpg"/>
          <p:cNvPicPr>
            <a:picLocks noChangeAspect="1" noChangeArrowheads="1"/>
          </p:cNvPicPr>
          <p:nvPr userDrawn="1"/>
        </p:nvPicPr>
        <p:blipFill>
          <a:blip r:embed="rId6" cstate="print"/>
          <a:srcRect/>
          <a:stretch>
            <a:fillRect/>
          </a:stretch>
        </p:blipFill>
        <p:spPr bwMode="auto">
          <a:xfrm>
            <a:off x="5436099" y="6309352"/>
            <a:ext cx="764852" cy="288000"/>
          </a:xfrm>
          <a:prstGeom prst="rect">
            <a:avLst/>
          </a:prstGeom>
          <a:noFill/>
          <a:ln w="9525">
            <a:noFill/>
            <a:miter lim="800000"/>
            <a:headEnd/>
            <a:tailEnd/>
          </a:ln>
        </p:spPr>
      </p:pic>
    </p:spTree>
    <p:extLst>
      <p:ext uri="{BB962C8B-B14F-4D97-AF65-F5344CB8AC3E}">
        <p14:creationId xmlns:p14="http://schemas.microsoft.com/office/powerpoint/2010/main" val="359365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en-US" smtClean="0"/>
              <a:t>Click to edit Master title style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smtClean="0"/>
          </a:p>
        </p:txBody>
      </p:sp>
      <p:sp>
        <p:nvSpPr>
          <p:cNvPr id="9" name="Espace réservé du numéro de diapositive 5"/>
          <p:cNvSpPr>
            <a:spLocks noGrp="1"/>
          </p:cNvSpPr>
          <p:nvPr>
            <p:ph type="sldNum" sz="quarter" idx="12"/>
          </p:nvPr>
        </p:nvSpPr>
        <p:spPr/>
        <p:txBody>
          <a:bodyPr/>
          <a:lstStyle>
            <a:lvl1pPr>
              <a:defRPr/>
            </a:lvl1pPr>
          </a:lstStyle>
          <a:p>
            <a:pPr>
              <a:defRPr/>
            </a:pPr>
            <a:fld id="{1DEB41A7-EA13-4C9E-A439-EB6344A6518B}" type="slidenum">
              <a:rPr lang="fr-BE"/>
              <a:pPr>
                <a:defRPr/>
              </a:pPr>
              <a:t>‹#›</a:t>
            </a:fld>
            <a:endParaRPr lang="fr-BE"/>
          </a:p>
        </p:txBody>
      </p:sp>
    </p:spTree>
    <p:extLst>
      <p:ext uri="{BB962C8B-B14F-4D97-AF65-F5344CB8AC3E}">
        <p14:creationId xmlns:p14="http://schemas.microsoft.com/office/powerpoint/2010/main" val="198139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0175767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37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32040" y="1370119"/>
            <a:ext cx="34686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79467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8839293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courbe_et_logo_2_-_format_horizontal_copi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3869" y="1471313"/>
            <a:ext cx="4116603" cy="6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5" cstate="print"/>
          <a:srcRect/>
          <a:stretch>
            <a:fillRect/>
          </a:stretch>
        </p:blipFill>
        <p:spPr bwMode="auto">
          <a:xfrm>
            <a:off x="7668344" y="1663304"/>
            <a:ext cx="1009650" cy="428625"/>
          </a:xfrm>
          <a:prstGeom prst="rect">
            <a:avLst/>
          </a:prstGeom>
          <a:noFill/>
          <a:ln w="9525">
            <a:noFill/>
            <a:miter lim="800000"/>
            <a:headEnd/>
            <a:tailEnd/>
          </a:ln>
        </p:spPr>
      </p:pic>
    </p:spTree>
    <p:extLst>
      <p:ext uri="{BB962C8B-B14F-4D97-AF65-F5344CB8AC3E}">
        <p14:creationId xmlns:p14="http://schemas.microsoft.com/office/powerpoint/2010/main" val="411183012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4" name="Picture 2"/>
          <p:cNvPicPr>
            <a:picLocks noChangeAspect="1" noChangeArrowheads="1"/>
          </p:cNvPicPr>
          <p:nvPr userDrawn="1"/>
        </p:nvPicPr>
        <p:blipFill>
          <a:blip r:embed="rId2" cstate="print"/>
          <a:srcRect/>
          <a:stretch>
            <a:fillRect/>
          </a:stretch>
        </p:blipFill>
        <p:spPr bwMode="auto">
          <a:xfrm>
            <a:off x="3841626" y="6373514"/>
            <a:ext cx="504825" cy="214313"/>
          </a:xfrm>
          <a:prstGeom prst="rect">
            <a:avLst/>
          </a:prstGeom>
          <a:noFill/>
          <a:ln w="9525">
            <a:noFill/>
            <a:miter lim="800000"/>
            <a:headEnd/>
            <a:tailEnd/>
          </a:ln>
        </p:spPr>
      </p:pic>
    </p:spTree>
    <p:extLst>
      <p:ext uri="{BB962C8B-B14F-4D97-AF65-F5344CB8AC3E}">
        <p14:creationId xmlns:p14="http://schemas.microsoft.com/office/powerpoint/2010/main" val="20860527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2778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77578"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04824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9940330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82640" y="1333686"/>
            <a:ext cx="1980220" cy="87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05772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042214" y="6256096"/>
            <a:ext cx="2185970" cy="36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2" tx1="lt1" bg2="dk1" tx2="lt2" accent1="accent1" accent2="accent2" accent3="accent3" accent4="accent4" accent5="accent5" accent6="accent6" hlink="hlink" folHlink="folHlink"/>
  <p:sldLayoutIdLst>
    <p:sldLayoutId id="2147483796" r:id="rId1"/>
    <p:sldLayoutId id="214748379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03648" y="6256096"/>
            <a:ext cx="2185970" cy="36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117752"/>
      </p:ext>
    </p:extLst>
  </p:cSld>
  <p:clrMap bg1="dk2" tx1="lt1" bg2="dk1" tx2="lt2" accent1="accent1" accent2="accent2" accent3="accent3" accent4="accent4" accent5="accent5" accent6="accent6" hlink="hlink" folHlink="folHlink"/>
  <p:sldLayoutIdLst>
    <p:sldLayoutId id="2147483798" r:id="rId1"/>
    <p:sldLayoutId id="214748379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4" descr="courbe_et_logo_2_-_format_horizontal_cop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4105" y="6256097"/>
            <a:ext cx="14398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097969"/>
      </p:ext>
    </p:extLst>
  </p:cSld>
  <p:clrMap bg1="dk2" tx1="lt1" bg2="dk1" tx2="lt2" accent1="accent1" accent2="accent2" accent3="accent3" accent4="accent4" accent5="accent5" accent6="accent6" hlink="hlink" folHlink="folHlink"/>
  <p:sldLayoutIdLst>
    <p:sldLayoutId id="2147483801" r:id="rId1"/>
    <p:sldLayoutId id="2147483802"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761742"/>
      </p:ext>
    </p:extLst>
  </p:cSld>
  <p:clrMap bg1="dk2" tx1="lt1" bg2="dk1" tx2="lt2" accent1="accent1" accent2="accent2" accent3="accent3" accent4="accent4" accent5="accent5" accent6="accent6" hlink="hlink" folHlink="folHlink"/>
  <p:sldLayoutIdLst>
    <p:sldLayoutId id="2147483804" r:id="rId1"/>
    <p:sldLayoutId id="214748380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a:t>
            </a:fld>
            <a:r>
              <a:rPr lang="de-AT" sz="1100" b="0">
                <a:latin typeface="Times New Roman" pitchFamily="18" charset="0"/>
              </a:rPr>
              <a:t> </a:t>
            </a:r>
          </a:p>
        </p:txBody>
      </p:sp>
      <p:pic>
        <p:nvPicPr>
          <p:cNvPr id="10"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065625"/>
      </p:ext>
    </p:extLst>
  </p:cSld>
  <p:clrMap bg1="dk2" tx1="lt1" bg2="dk1" tx2="lt2" accent1="accent1" accent2="accent2" accent3="accent3" accent4="accent4" accent5="accent5" accent6="accent6" hlink="hlink" folHlink="folHlink"/>
  <p:sldLayoutIdLst>
    <p:sldLayoutId id="2147483807" r:id="rId1"/>
    <p:sldLayoutId id="2147483808"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975475" y="64484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66666"/>
                </a:solidFill>
                <a:latin typeface="Calibri" pitchFamily="34" charset="0"/>
                <a:cs typeface="Arial" charset="0"/>
              </a:defRPr>
            </a:lvl1pPr>
          </a:lstStyle>
          <a:p>
            <a:pPr>
              <a:defRPr/>
            </a:pPr>
            <a:fld id="{D3F3CAC3-A54E-42D1-AB8F-5621B679783D}" type="slidenum">
              <a:rPr lang="fr-BE" b="0"/>
              <a:pPr>
                <a:defRPr/>
              </a:pPr>
              <a:t>‹#›</a:t>
            </a:fld>
            <a:endParaRPr lang="fr-BE" b="0"/>
          </a:p>
        </p:txBody>
      </p:sp>
    </p:spTree>
    <p:extLst>
      <p:ext uri="{BB962C8B-B14F-4D97-AF65-F5344CB8AC3E}">
        <p14:creationId xmlns:p14="http://schemas.microsoft.com/office/powerpoint/2010/main" val="784764082"/>
      </p:ext>
    </p:extLst>
  </p:cSld>
  <p:clrMap bg1="lt1" tx1="dk1" bg2="lt2" tx2="dk2" accent1="accent1" accent2="accent2" accent3="accent3" accent4="accent4" accent5="accent5" accent6="accent6" hlink="hlink" folHlink="folHlink"/>
  <p:sldLayoutIdLst>
    <p:sldLayoutId id="2147483810" r:id="rId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975475" y="64484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66666"/>
                </a:solidFill>
                <a:latin typeface="Calibri" pitchFamily="34" charset="0"/>
                <a:cs typeface="Arial" charset="0"/>
              </a:defRPr>
            </a:lvl1pPr>
          </a:lstStyle>
          <a:p>
            <a:pPr>
              <a:defRPr/>
            </a:pPr>
            <a:fld id="{D3F3CAC3-A54E-42D1-AB8F-5621B679783D}" type="slidenum">
              <a:rPr lang="fr-BE" b="0"/>
              <a:pPr>
                <a:defRPr/>
              </a:pPr>
              <a:t>‹#›</a:t>
            </a:fld>
            <a:endParaRPr lang="fr-BE" b="0"/>
          </a:p>
        </p:txBody>
      </p:sp>
    </p:spTree>
    <p:extLst>
      <p:ext uri="{BB962C8B-B14F-4D97-AF65-F5344CB8AC3E}">
        <p14:creationId xmlns:p14="http://schemas.microsoft.com/office/powerpoint/2010/main" val="3192357302"/>
      </p:ext>
    </p:extLst>
  </p:cSld>
  <p:clrMap bg1="lt1" tx1="dk1" bg2="lt2" tx2="dk2" accent1="accent1" accent2="accent2" accent3="accent3" accent4="accent4" accent5="accent5" accent6="accent6" hlink="hlink" folHlink="folHlink"/>
  <p:sldLayoutIdLst>
    <p:sldLayoutId id="2147483812" r:id="rId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8.emf"/><Relationship Id="rId1" Type="http://schemas.openxmlformats.org/officeDocument/2006/relationships/slideLayout" Target="../slideLayouts/slideLayout11.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de-DE" dirty="0" smtClean="0"/>
              <a:t/>
            </a:r>
            <a:br>
              <a:rPr lang="de-DE" dirty="0" smtClean="0"/>
            </a:br>
            <a:endParaRPr lang="de-DE" dirty="0" smtClean="0"/>
          </a:p>
        </p:txBody>
      </p:sp>
      <p:sp>
        <p:nvSpPr>
          <p:cNvPr id="3075" name="Rectangle 5"/>
          <p:cNvSpPr>
            <a:spLocks noGrp="1" noChangeArrowheads="1"/>
          </p:cNvSpPr>
          <p:nvPr>
            <p:ph type="subTitle" sz="quarter" idx="1"/>
          </p:nvPr>
        </p:nvSpPr>
        <p:spPr>
          <a:xfrm>
            <a:off x="838200" y="5410200"/>
            <a:ext cx="7405688" cy="733425"/>
          </a:xfrm>
        </p:spPr>
        <p:txBody>
          <a:bodyPr/>
          <a:lstStyle/>
          <a:p>
            <a:pPr algn="ctr"/>
            <a:r>
              <a:rPr lang="en-US" sz="2000" dirty="0" smtClean="0"/>
              <a:t>27</a:t>
            </a:r>
            <a:r>
              <a:rPr lang="en-US" sz="2000" baseline="30000" dirty="0" smtClean="0"/>
              <a:t>th</a:t>
            </a:r>
            <a:r>
              <a:rPr lang="en-US" sz="2000" dirty="0" smtClean="0"/>
              <a:t> </a:t>
            </a:r>
            <a:r>
              <a:rPr lang="en-US" sz="2000" dirty="0"/>
              <a:t>I</a:t>
            </a:r>
            <a:r>
              <a:rPr lang="en-US" sz="2000" dirty="0" smtClean="0"/>
              <a:t>G </a:t>
            </a:r>
            <a:r>
              <a:rPr lang="en-US" sz="2000" dirty="0"/>
              <a:t>meeting</a:t>
            </a:r>
          </a:p>
          <a:p>
            <a:pPr algn="ctr"/>
            <a:r>
              <a:rPr lang="en-US" sz="2000" dirty="0" smtClean="0">
                <a:solidFill>
                  <a:schemeClr val="tx2"/>
                </a:solidFill>
              </a:rPr>
              <a:t>28</a:t>
            </a:r>
            <a:r>
              <a:rPr lang="en-US" sz="2000" baseline="30000" dirty="0" smtClean="0">
                <a:solidFill>
                  <a:schemeClr val="tx2"/>
                </a:solidFill>
              </a:rPr>
              <a:t>th</a:t>
            </a:r>
            <a:r>
              <a:rPr lang="en-US" sz="2000" dirty="0" smtClean="0">
                <a:solidFill>
                  <a:schemeClr val="tx2"/>
                </a:solidFill>
              </a:rPr>
              <a:t> March 2014</a:t>
            </a:r>
          </a:p>
        </p:txBody>
      </p:sp>
      <p:sp>
        <p:nvSpPr>
          <p:cNvPr id="3076" name="Text Box 3"/>
          <p:cNvSpPr txBox="1">
            <a:spLocks noChangeArrowheads="1"/>
          </p:cNvSpPr>
          <p:nvPr/>
        </p:nvSpPr>
        <p:spPr bwMode="blackWhite">
          <a:xfrm>
            <a:off x="762000" y="4724400"/>
            <a:ext cx="7620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type="none" w="med" len="lg"/>
              </a14:hiddenLine>
            </a:ext>
          </a:extLst>
        </p:spPr>
        <p:txBody>
          <a:bodyPr lIns="0" tIns="0" rIns="0" bIns="0">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endParaRPr lang="en-US">
              <a:solidFill>
                <a:srgbClr val="000000"/>
              </a:solidFill>
              <a:latin typeface="Times New Roman" pitchFamily="18" charset="0"/>
            </a:endParaRPr>
          </a:p>
        </p:txBody>
      </p:sp>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err="1" smtClean="0"/>
              <a:t>Enagás</a:t>
            </a:r>
            <a:r>
              <a:rPr lang="en-GB" sz="3200" dirty="0" smtClean="0"/>
              <a:t>, </a:t>
            </a:r>
            <a:r>
              <a:rPr lang="en-GB" sz="3200" dirty="0" err="1" smtClean="0"/>
              <a:t>GRTgaz</a:t>
            </a:r>
            <a:r>
              <a:rPr lang="en-GB" sz="3200" dirty="0" smtClean="0"/>
              <a:t>, REN and TIGF</a:t>
            </a:r>
            <a:endParaRPr lang="en-GB"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607171"/>
            <a:ext cx="7200900" cy="218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spcBef>
                <a:spcPts val="600"/>
              </a:spcBef>
              <a:spcAft>
                <a:spcPts val="600"/>
              </a:spcAft>
            </a:pPr>
            <a:r>
              <a:rPr lang="en-GB" sz="3200" dirty="0" smtClean="0"/>
              <a:t>II.2. </a:t>
            </a:r>
            <a:r>
              <a:rPr lang="en-US" sz="3200" dirty="0" smtClean="0"/>
              <a:t>Quarterly </a:t>
            </a:r>
            <a:r>
              <a:rPr lang="en-US" sz="3200" dirty="0"/>
              <a:t>capacity auction in June 2014. Preparation</a:t>
            </a:r>
          </a:p>
          <a:p>
            <a:pPr algn="ctr" defTabSz="571500" eaLnBrk="0" hangingPunct="0">
              <a:spcBef>
                <a:spcPts val="600"/>
              </a:spcBef>
              <a:spcAft>
                <a:spcPts val="600"/>
              </a:spcAft>
            </a:pPr>
            <a:r>
              <a:rPr lang="en-US" sz="3200" dirty="0" smtClean="0">
                <a:solidFill>
                  <a:schemeClr val="tx2"/>
                </a:solidFill>
              </a:rPr>
              <a:t>Capacity </a:t>
            </a:r>
            <a:r>
              <a:rPr lang="en-US" sz="3200" dirty="0">
                <a:solidFill>
                  <a:schemeClr val="tx2"/>
                </a:solidFill>
              </a:rPr>
              <a:t>to be offered in the </a:t>
            </a:r>
            <a:r>
              <a:rPr lang="en-US" sz="3200" dirty="0" smtClean="0">
                <a:solidFill>
                  <a:schemeClr val="tx2"/>
                </a:solidFill>
              </a:rPr>
              <a:t>auction</a:t>
            </a:r>
            <a:endParaRPr lang="en-US" sz="3200" dirty="0">
              <a:solidFill>
                <a:schemeClr val="tx2"/>
              </a:solidFill>
            </a:endParaRPr>
          </a:p>
        </p:txBody>
      </p:sp>
    </p:spTree>
    <p:extLst>
      <p:ext uri="{BB962C8B-B14F-4D97-AF65-F5344CB8AC3E}">
        <p14:creationId xmlns:p14="http://schemas.microsoft.com/office/powerpoint/2010/main" val="116363604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ltLang="es-ES" dirty="0" smtClean="0"/>
              <a:t>1. </a:t>
            </a:r>
            <a:r>
              <a:rPr lang="en-US" altLang="es-ES" dirty="0"/>
              <a:t>Quarterly Capacities (June Auction) </a:t>
            </a:r>
            <a:endParaRPr lang="es-ES_tradnl" dirty="0"/>
          </a:p>
        </p:txBody>
      </p:sp>
      <p:graphicFrame>
        <p:nvGraphicFramePr>
          <p:cNvPr id="4" name="3 Tabla"/>
          <p:cNvGraphicFramePr>
            <a:graphicFrameLocks noGrp="1"/>
          </p:cNvGraphicFramePr>
          <p:nvPr>
            <p:extLst>
              <p:ext uri="{D42A27DB-BD31-4B8C-83A1-F6EECF244321}">
                <p14:modId xmlns:p14="http://schemas.microsoft.com/office/powerpoint/2010/main" val="613939801"/>
              </p:ext>
            </p:extLst>
          </p:nvPr>
        </p:nvGraphicFramePr>
        <p:xfrm>
          <a:off x="216681" y="1395207"/>
          <a:ext cx="8387766" cy="2033793"/>
        </p:xfrm>
        <a:graphic>
          <a:graphicData uri="http://schemas.openxmlformats.org/drawingml/2006/table">
            <a:tbl>
              <a:tblPr/>
              <a:tblGrid>
                <a:gridCol w="2457706"/>
                <a:gridCol w="1482515"/>
                <a:gridCol w="1482515"/>
                <a:gridCol w="1482515"/>
                <a:gridCol w="1482515"/>
              </a:tblGrid>
              <a:tr h="432049">
                <a:tc gridSpan="5">
                  <a:txBody>
                    <a:bodyPr/>
                    <a:lstStyle/>
                    <a:p>
                      <a:pPr algn="ctr" fontAlgn="b"/>
                      <a:r>
                        <a:rPr lang="en-US" sz="16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a:t>
                      </a:r>
                      <a:r>
                        <a:rPr lang="en-US" sz="1600" b="1" i="0" u="none" strike="noStrike"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quarterly Bundled </a:t>
                      </a:r>
                      <a:r>
                        <a:rPr lang="en-US" sz="16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capacity </a:t>
                      </a:r>
                      <a:r>
                        <a:rPr lang="en-US" sz="1600" b="1" i="0" u="none" strike="noStrike"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auction VIP-ES-FR</a:t>
                      </a:r>
                      <a:endParaRPr lang="en-US" sz="16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32211">
                <a:tc>
                  <a:txBody>
                    <a:bodyPr/>
                    <a:lstStyle/>
                    <a:p>
                      <a:pPr algn="ctr" fontAlgn="b"/>
                      <a:r>
                        <a:rPr lang="es-ES" sz="11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Q4 2014</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Q1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Q2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Q3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456511">
                <a:tc>
                  <a:txBody>
                    <a:bodyPr/>
                    <a:lstStyle/>
                    <a:p>
                      <a:pPr algn="ctr" fontAlgn="b"/>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Technical</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706.496   </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706.496   </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723.119   </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723.119   </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11">
                <a:tc>
                  <a:txBody>
                    <a:bodyPr/>
                    <a:lstStyle/>
                    <a:p>
                      <a:pPr algn="ctr" fontAlgn="b"/>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Non</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872.772</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872.772</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1.022.384</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1.022.384</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11">
                <a:tc>
                  <a:txBody>
                    <a:bodyPr/>
                    <a:lstStyle/>
                    <a:p>
                      <a:pPr algn="ctr" fontAlgn="ct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1.579.268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1.579.268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1.745.503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1.745.503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5 Rectángulo"/>
          <p:cNvSpPr/>
          <p:nvPr/>
        </p:nvSpPr>
        <p:spPr bwMode="auto">
          <a:xfrm>
            <a:off x="395536" y="1052736"/>
            <a:ext cx="4049850"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a:solidFill>
                  <a:schemeClr val="bg1"/>
                </a:solidFill>
                <a:latin typeface="+mj-lt"/>
                <a:ea typeface="+mj-ea"/>
                <a:cs typeface="+mj-cs"/>
              </a:rPr>
              <a:t>Flow</a:t>
            </a:r>
            <a:r>
              <a:rPr lang="es-ES_tradnl" sz="1600" b="1" dirty="0">
                <a:solidFill>
                  <a:schemeClr val="bg1"/>
                </a:solidFill>
                <a:latin typeface="+mj-lt"/>
                <a:ea typeface="+mj-ea"/>
                <a:cs typeface="+mj-cs"/>
              </a:rPr>
              <a:t> South-North (</a:t>
            </a:r>
            <a:r>
              <a:rPr lang="es-ES_tradnl" sz="1600" b="1" dirty="0" err="1">
                <a:solidFill>
                  <a:schemeClr val="bg1"/>
                </a:solidFill>
                <a:latin typeface="+mj-lt"/>
                <a:ea typeface="+mj-ea"/>
                <a:cs typeface="+mj-cs"/>
              </a:rPr>
              <a:t>Spain</a:t>
            </a:r>
            <a:r>
              <a:rPr lang="es-ES_tradnl" sz="1600" b="1" dirty="0">
                <a:solidFill>
                  <a:schemeClr val="bg1"/>
                </a:solidFill>
                <a:latin typeface="+mj-lt"/>
                <a:ea typeface="+mj-ea"/>
                <a:cs typeface="+mj-cs"/>
              </a:rPr>
              <a:t>-France)</a:t>
            </a:r>
          </a:p>
        </p:txBody>
      </p:sp>
      <p:sp>
        <p:nvSpPr>
          <p:cNvPr id="9" name="8 CuadroTexto"/>
          <p:cNvSpPr txBox="1"/>
          <p:nvPr/>
        </p:nvSpPr>
        <p:spPr>
          <a:xfrm>
            <a:off x="7020272" y="3429000"/>
            <a:ext cx="1494320" cy="276999"/>
          </a:xfrm>
          <a:prstGeom prst="rect">
            <a:avLst/>
          </a:prstGeom>
          <a:noFill/>
        </p:spPr>
        <p:txBody>
          <a:bodyPr wrap="none" rtlCol="0">
            <a:spAutoFit/>
          </a:bodyPr>
          <a:lstStyle/>
          <a:p>
            <a:r>
              <a:rPr lang="en-US" sz="1200" dirty="0">
                <a:solidFill>
                  <a:srgbClr val="002060"/>
                </a:solidFill>
              </a:rPr>
              <a:t>Capacities at </a:t>
            </a:r>
            <a:r>
              <a:rPr lang="en-US" sz="1200" dirty="0" smtClean="0">
                <a:solidFill>
                  <a:srgbClr val="002060"/>
                </a:solidFill>
              </a:rPr>
              <a:t>25º </a:t>
            </a:r>
            <a:r>
              <a:rPr lang="en-US" sz="1200" dirty="0">
                <a:solidFill>
                  <a:srgbClr val="002060"/>
                </a:solidFill>
              </a:rPr>
              <a:t>C</a:t>
            </a:r>
          </a:p>
        </p:txBody>
      </p:sp>
      <p:sp>
        <p:nvSpPr>
          <p:cNvPr id="10" name="9 CuadroTexto"/>
          <p:cNvSpPr txBox="1"/>
          <p:nvPr/>
        </p:nvSpPr>
        <p:spPr>
          <a:xfrm>
            <a:off x="323528" y="3861048"/>
            <a:ext cx="8712968" cy="1815882"/>
          </a:xfrm>
          <a:prstGeom prst="rect">
            <a:avLst/>
          </a:prstGeom>
          <a:noFill/>
        </p:spPr>
        <p:txBody>
          <a:bodyPr wrap="square" rtlCol="0">
            <a:spAutoFit/>
          </a:bodyPr>
          <a:lstStyle/>
          <a:p>
            <a:pPr algn="just"/>
            <a:r>
              <a:rPr lang="en-US"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Non allocated capacity </a:t>
            </a: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consist in capacity not allocated in the yearly product auction 2014 and capacity in IP </a:t>
            </a:r>
            <a:r>
              <a:rPr lang="en-US" sz="1600"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Irún-Biriatou</a:t>
            </a: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in summer season:</a:t>
            </a:r>
          </a:p>
          <a:p>
            <a:pPr algn="just"/>
            <a:endPar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lvl="0" indent="-285750" algn="just">
              <a:buFont typeface="Arial" panose="020B0604020202020204" pitchFamily="34" charset="0"/>
              <a:buChar char="•"/>
            </a:pP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South-North: (Spain-France): </a:t>
            </a:r>
          </a:p>
          <a:p>
            <a:pPr marL="285750" lvl="0" indent="-285750" algn="just">
              <a:buFont typeface="Arial" panose="020B0604020202020204" pitchFamily="34" charset="0"/>
              <a:buChar char="•"/>
            </a:pPr>
            <a:endPar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571750" lvl="5" indent="-285750" algn="just">
              <a:buFont typeface="Arial" panose="020B0604020202020204" pitchFamily="34" charset="0"/>
              <a:buChar char="•"/>
            </a:pP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Nov 2014 - Mar 2015 </a:t>
            </a: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0 </a:t>
            </a: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kWh/d</a:t>
            </a:r>
          </a:p>
          <a:p>
            <a:pPr marL="2571750" lvl="5" indent="-285750" algn="just">
              <a:buFont typeface="Arial" panose="020B0604020202020204" pitchFamily="34" charset="0"/>
              <a:buChar char="•"/>
            </a:pP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Apr 2015 – Oct 2015: 10.000.000 kWh/d</a:t>
            </a:r>
            <a:endParaRPr lang="es-E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25996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ltLang="es-ES" dirty="0" smtClean="0"/>
              <a:t>2. </a:t>
            </a:r>
            <a:r>
              <a:rPr lang="en-US" altLang="es-ES" dirty="0"/>
              <a:t>Quarterly Capacities (June Auction) </a:t>
            </a:r>
            <a:endParaRPr lang="es-ES_tradnl" dirty="0"/>
          </a:p>
        </p:txBody>
      </p:sp>
      <p:graphicFrame>
        <p:nvGraphicFramePr>
          <p:cNvPr id="5" name="4 Tabla"/>
          <p:cNvGraphicFramePr>
            <a:graphicFrameLocks noGrp="1"/>
          </p:cNvGraphicFramePr>
          <p:nvPr>
            <p:extLst>
              <p:ext uri="{D42A27DB-BD31-4B8C-83A1-F6EECF244321}">
                <p14:modId xmlns:p14="http://schemas.microsoft.com/office/powerpoint/2010/main" val="3774193869"/>
              </p:ext>
            </p:extLst>
          </p:nvPr>
        </p:nvGraphicFramePr>
        <p:xfrm>
          <a:off x="216682" y="1430047"/>
          <a:ext cx="8387766" cy="2033793"/>
        </p:xfrm>
        <a:graphic>
          <a:graphicData uri="http://schemas.openxmlformats.org/drawingml/2006/table">
            <a:tbl>
              <a:tblPr/>
              <a:tblGrid>
                <a:gridCol w="2457706"/>
                <a:gridCol w="1482515"/>
                <a:gridCol w="1482515"/>
                <a:gridCol w="1482515"/>
                <a:gridCol w="1482515"/>
              </a:tblGrid>
              <a:tr h="432049">
                <a:tc gridSpan="5">
                  <a:txBody>
                    <a:bodyPr/>
                    <a:lstStyle/>
                    <a:p>
                      <a:pPr algn="ctr" fontAlgn="b"/>
                      <a:r>
                        <a:rPr lang="en-US" sz="16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a:t>
                      </a:r>
                      <a:r>
                        <a:rPr lang="en-US" sz="1600" b="1" i="0" u="none" strike="noStrike"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quarterly Bundled </a:t>
                      </a:r>
                      <a:r>
                        <a:rPr lang="en-US" sz="16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capacity </a:t>
                      </a:r>
                      <a:r>
                        <a:rPr lang="en-US" sz="1600" b="1" i="0" u="none" strike="noStrike"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auction VIP-ES-FR</a:t>
                      </a:r>
                      <a:endParaRPr lang="en-US" sz="16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32211">
                <a:tc>
                  <a:txBody>
                    <a:bodyPr/>
                    <a:lstStyle/>
                    <a:p>
                      <a:pPr algn="ctr" fontAlgn="b"/>
                      <a:r>
                        <a:rPr lang="es-ES" sz="11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Q4 2014</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Q1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Q2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Q3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456511">
                <a:tc>
                  <a:txBody>
                    <a:bodyPr/>
                    <a:lstStyle/>
                    <a:p>
                      <a:pPr algn="ctr" fontAlgn="b"/>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Technical</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685.717   </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685.717   </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727.275   </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727.275   </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11">
                <a:tc>
                  <a:txBody>
                    <a:bodyPr/>
                    <a:lstStyle/>
                    <a:p>
                      <a:pPr algn="ctr" fontAlgn="b"/>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Non</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2.911</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2.911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376.939</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376.939</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11">
                <a:tc>
                  <a:txBody>
                    <a:bodyPr/>
                    <a:lstStyle/>
                    <a:p>
                      <a:pPr algn="ctr" fontAlgn="ct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688.628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688.628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1.104.214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1.104.214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6 Rectángulo"/>
          <p:cNvSpPr/>
          <p:nvPr/>
        </p:nvSpPr>
        <p:spPr bwMode="auto">
          <a:xfrm>
            <a:off x="395536" y="1087576"/>
            <a:ext cx="4049850"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a:solidFill>
                  <a:schemeClr val="bg1"/>
                </a:solidFill>
                <a:latin typeface="+mj-lt"/>
                <a:ea typeface="+mj-ea"/>
                <a:cs typeface="+mj-cs"/>
              </a:rPr>
              <a:t>Flow</a:t>
            </a:r>
            <a:r>
              <a:rPr lang="es-ES_tradnl" sz="1600" b="1" dirty="0">
                <a:solidFill>
                  <a:schemeClr val="bg1"/>
                </a:solidFill>
                <a:latin typeface="+mj-lt"/>
                <a:ea typeface="+mj-ea"/>
                <a:cs typeface="+mj-cs"/>
              </a:rPr>
              <a:t> North-South (France-</a:t>
            </a:r>
            <a:r>
              <a:rPr lang="es-ES_tradnl" sz="1600" b="1" dirty="0" err="1">
                <a:solidFill>
                  <a:schemeClr val="bg1"/>
                </a:solidFill>
                <a:latin typeface="+mj-lt"/>
                <a:ea typeface="+mj-ea"/>
                <a:cs typeface="+mj-cs"/>
              </a:rPr>
              <a:t>Spain</a:t>
            </a:r>
            <a:r>
              <a:rPr lang="es-ES_tradnl" sz="1600" b="1" dirty="0">
                <a:solidFill>
                  <a:schemeClr val="bg1"/>
                </a:solidFill>
                <a:latin typeface="+mj-lt"/>
                <a:ea typeface="+mj-ea"/>
                <a:cs typeface="+mj-cs"/>
              </a:rPr>
              <a:t>)</a:t>
            </a:r>
          </a:p>
        </p:txBody>
      </p:sp>
      <p:sp>
        <p:nvSpPr>
          <p:cNvPr id="9" name="8 CuadroTexto"/>
          <p:cNvSpPr txBox="1"/>
          <p:nvPr/>
        </p:nvSpPr>
        <p:spPr>
          <a:xfrm>
            <a:off x="7020272" y="3463840"/>
            <a:ext cx="1494320" cy="276999"/>
          </a:xfrm>
          <a:prstGeom prst="rect">
            <a:avLst/>
          </a:prstGeom>
          <a:noFill/>
        </p:spPr>
        <p:txBody>
          <a:bodyPr wrap="none" rtlCol="0">
            <a:spAutoFit/>
          </a:bodyPr>
          <a:lstStyle/>
          <a:p>
            <a:r>
              <a:rPr lang="en-US" sz="1200" dirty="0">
                <a:solidFill>
                  <a:srgbClr val="002060"/>
                </a:solidFill>
              </a:rPr>
              <a:t>Capacities at </a:t>
            </a:r>
            <a:r>
              <a:rPr lang="en-US" sz="1200" dirty="0" smtClean="0">
                <a:solidFill>
                  <a:srgbClr val="002060"/>
                </a:solidFill>
              </a:rPr>
              <a:t>25º </a:t>
            </a:r>
            <a:r>
              <a:rPr lang="en-US" sz="1200" dirty="0">
                <a:solidFill>
                  <a:srgbClr val="002060"/>
                </a:solidFill>
              </a:rPr>
              <a:t>C</a:t>
            </a:r>
          </a:p>
        </p:txBody>
      </p:sp>
      <p:sp>
        <p:nvSpPr>
          <p:cNvPr id="10" name="9 CuadroTexto"/>
          <p:cNvSpPr txBox="1"/>
          <p:nvPr/>
        </p:nvSpPr>
        <p:spPr>
          <a:xfrm>
            <a:off x="323528" y="3823880"/>
            <a:ext cx="8712968" cy="1815882"/>
          </a:xfrm>
          <a:prstGeom prst="rect">
            <a:avLst/>
          </a:prstGeom>
          <a:noFill/>
        </p:spPr>
        <p:txBody>
          <a:bodyPr wrap="square" rtlCol="0">
            <a:spAutoFit/>
          </a:bodyPr>
          <a:lstStyle/>
          <a:p>
            <a:pPr algn="just"/>
            <a: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Non allocated capacity </a:t>
            </a: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consist in capacity not allocated in the yearly product auction 2014 and capacity in IP </a:t>
            </a:r>
            <a:r>
              <a:rPr lang="en-US" sz="1600"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Irún-Biriatou</a:t>
            </a: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in summer season:</a:t>
            </a:r>
          </a:p>
          <a:p>
            <a:pPr algn="just"/>
            <a:endPar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lvl="0" indent="-285750" algn="just">
              <a:buFont typeface="Arial" panose="020B0604020202020204" pitchFamily="34" charset="0"/>
              <a:buChar char="•"/>
            </a:pP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North-South: (France-Spain</a:t>
            </a: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p>
          <a:p>
            <a:pPr marL="285750" lvl="0" indent="-285750" algn="just">
              <a:buFont typeface="Arial" panose="020B0604020202020204" pitchFamily="34" charset="0"/>
              <a:buChar char="•"/>
            </a:pPr>
            <a:endPar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571750" lvl="5" indent="-285750" algn="just">
              <a:buFont typeface="Arial" panose="020B0604020202020204" pitchFamily="34" charset="0"/>
              <a:buChar char="•"/>
            </a:pP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Nov 2014 – Mar 2015: 5.000.000 kWh/d</a:t>
            </a:r>
          </a:p>
          <a:p>
            <a:pPr marL="2571750" lvl="5" indent="-285750" algn="just">
              <a:buFont typeface="Arial" panose="020B0604020202020204" pitchFamily="34" charset="0"/>
              <a:buChar char="•"/>
            </a:pP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Apr 2015 – Oct 2015: 9.000.000 kWh/d</a:t>
            </a:r>
          </a:p>
        </p:txBody>
      </p:sp>
    </p:spTree>
    <p:extLst>
      <p:ext uri="{BB962C8B-B14F-4D97-AF65-F5344CB8AC3E}">
        <p14:creationId xmlns:p14="http://schemas.microsoft.com/office/powerpoint/2010/main" val="12686743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54563926"/>
              </p:ext>
            </p:extLst>
          </p:nvPr>
        </p:nvGraphicFramePr>
        <p:xfrm>
          <a:off x="360697" y="1107175"/>
          <a:ext cx="8387766" cy="2033793"/>
        </p:xfrm>
        <a:graphic>
          <a:graphicData uri="http://schemas.openxmlformats.org/drawingml/2006/table">
            <a:tbl>
              <a:tblPr/>
              <a:tblGrid>
                <a:gridCol w="2457706"/>
                <a:gridCol w="1482515"/>
                <a:gridCol w="1482515"/>
                <a:gridCol w="1482515"/>
                <a:gridCol w="1482515"/>
              </a:tblGrid>
              <a:tr h="432049">
                <a:tc gridSpan="5">
                  <a:txBody>
                    <a:bodyPr/>
                    <a:lstStyle/>
                    <a:p>
                      <a:pPr algn="ctr" fontAlgn="b"/>
                      <a:r>
                        <a:rPr lang="en-US" sz="16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quarterly Bundled capacity auction VIP-ES-PT</a:t>
                      </a:r>
                      <a:endParaRPr lang="en-US" sz="16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32211">
                <a:tc>
                  <a:txBody>
                    <a:bodyPr/>
                    <a:lstStyle/>
                    <a:p>
                      <a:pPr algn="ctr" fontAlgn="b"/>
                      <a:r>
                        <a:rPr lang="es-ES" sz="11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Q4 2014</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Q1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Q2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Q3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456511">
                <a:tc>
                  <a:txBody>
                    <a:bodyPr/>
                    <a:lstStyle/>
                    <a:p>
                      <a:pPr algn="ctr" fontAlgn="b"/>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Technical</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ctr" latinLnBrk="0" hangingPunct="1"/>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11">
                <a:tc>
                  <a:txBody>
                    <a:bodyPr/>
                    <a:lstStyle/>
                    <a:p>
                      <a:pPr algn="ctr" fontAlgn="b"/>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Non</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1.077.</a:t>
                      </a:r>
                      <a:r>
                        <a:rPr lang="es-ES_tradnl"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507</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1.077.</a:t>
                      </a:r>
                      <a:r>
                        <a:rPr lang="es-ES_tradnl"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507</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1.077.</a:t>
                      </a:r>
                      <a:r>
                        <a:rPr lang="es-ES_tradnl"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507</a:t>
                      </a:r>
                      <a:endPar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1.077.</a:t>
                      </a:r>
                      <a:r>
                        <a:rPr lang="es-ES_tradnl"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507</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11">
                <a:tc>
                  <a:txBody>
                    <a:bodyPr/>
                    <a:lstStyle/>
                    <a:p>
                      <a:pPr algn="ctr" fontAlgn="ct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ctr" latinLnBrk="0" hangingPunct="1"/>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1.677.507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1.677.507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1.677.507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1.677.507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626240734"/>
              </p:ext>
            </p:extLst>
          </p:nvPr>
        </p:nvGraphicFramePr>
        <p:xfrm>
          <a:off x="360698" y="3483439"/>
          <a:ext cx="8387766" cy="2033793"/>
        </p:xfrm>
        <a:graphic>
          <a:graphicData uri="http://schemas.openxmlformats.org/drawingml/2006/table">
            <a:tbl>
              <a:tblPr/>
              <a:tblGrid>
                <a:gridCol w="2457706"/>
                <a:gridCol w="1482515"/>
                <a:gridCol w="1482515"/>
                <a:gridCol w="1482515"/>
                <a:gridCol w="1482515"/>
              </a:tblGrid>
              <a:tr h="432049">
                <a:tc gridSpan="5">
                  <a:txBody>
                    <a:bodyPr/>
                    <a:lstStyle/>
                    <a:p>
                      <a:pPr algn="ctr" fontAlgn="b"/>
                      <a:r>
                        <a:rPr lang="en-US" sz="16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a:t>
                      </a:r>
                      <a:r>
                        <a:rPr lang="en-US" sz="1600" b="1" i="0" u="none" strike="noStrike"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quarterly Bundled </a:t>
                      </a:r>
                      <a:r>
                        <a:rPr lang="en-US" sz="16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capacity </a:t>
                      </a:r>
                      <a:r>
                        <a:rPr lang="en-US" sz="1600" b="1" i="0" u="none" strike="noStrike"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auction</a:t>
                      </a:r>
                      <a:r>
                        <a:rPr lang="en-US" sz="1600" b="1" i="0" u="none" strike="noStrike" baseline="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en-US" sz="1600" b="1" i="0" u="none" strike="noStrike"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VIP-ES-PT</a:t>
                      </a:r>
                      <a:endParaRPr lang="en-US" sz="16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32211">
                <a:tc>
                  <a:txBody>
                    <a:bodyPr/>
                    <a:lstStyle/>
                    <a:p>
                      <a:pPr algn="ctr" fontAlgn="b"/>
                      <a:r>
                        <a:rPr lang="es-ES" sz="11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Q4 2014</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Q1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Q2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Q3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456511">
                <a:tc>
                  <a:txBody>
                    <a:bodyPr/>
                    <a:lstStyle/>
                    <a:p>
                      <a:pPr algn="ctr" fontAlgn="b"/>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Technical</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es-ES" sz="10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333.333</a:t>
                      </a:r>
                      <a:endParaRPr lang="es-E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ES" sz="10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333.333</a:t>
                      </a:r>
                      <a:endParaRPr lang="es-E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ES" sz="10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333.333</a:t>
                      </a:r>
                      <a:endParaRPr lang="es-E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ES" sz="10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333.333</a:t>
                      </a:r>
                      <a:endParaRPr lang="es-E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11">
                <a:tc>
                  <a:txBody>
                    <a:bodyPr/>
                    <a:lstStyle/>
                    <a:p>
                      <a:pPr algn="ctr" fontAlgn="b"/>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Non</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3.000.000</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3.000.000</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3.000.000</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3.000.000</a:t>
                      </a:r>
                      <a:endParaRPr lang="es-ES" sz="10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11">
                <a:tc>
                  <a:txBody>
                    <a:bodyPr/>
                    <a:lstStyle/>
                    <a:p>
                      <a:pPr algn="ctr" fontAlgn="ct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es-ES" sz="1000" b="1" i="0" u="none" strike="noStrike"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3.333.333</a:t>
                      </a:r>
                      <a:endParaRPr lang="es-E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ES" sz="10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3.333.333</a:t>
                      </a:r>
                      <a:endParaRPr lang="es-E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ES" sz="10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3.333.333</a:t>
                      </a:r>
                      <a:endParaRPr lang="es-E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ES" sz="10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3.333.333</a:t>
                      </a:r>
                      <a:endParaRPr lang="es-E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5 Rectángulo"/>
          <p:cNvSpPr/>
          <p:nvPr/>
        </p:nvSpPr>
        <p:spPr bwMode="auto">
          <a:xfrm>
            <a:off x="539552" y="764704"/>
            <a:ext cx="4752528"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a:solidFill>
                  <a:schemeClr val="bg1"/>
                </a:solidFill>
                <a:latin typeface="+mj-lt"/>
                <a:ea typeface="+mj-ea"/>
                <a:cs typeface="+mj-cs"/>
              </a:rPr>
              <a:t>Flow</a:t>
            </a:r>
            <a:r>
              <a:rPr lang="es-ES_tradnl" sz="1600" b="1" dirty="0">
                <a:solidFill>
                  <a:schemeClr val="bg1"/>
                </a:solidFill>
                <a:latin typeface="+mj-lt"/>
                <a:ea typeface="+mj-ea"/>
                <a:cs typeface="+mj-cs"/>
              </a:rPr>
              <a:t> </a:t>
            </a:r>
            <a:r>
              <a:rPr lang="es-ES_tradnl" sz="1600" b="1" dirty="0" err="1" smtClean="0">
                <a:solidFill>
                  <a:schemeClr val="bg1"/>
                </a:solidFill>
                <a:latin typeface="+mj-lt"/>
                <a:ea typeface="+mj-ea"/>
                <a:cs typeface="+mj-cs"/>
              </a:rPr>
              <a:t>Spain</a:t>
            </a:r>
            <a:r>
              <a:rPr lang="es-ES_tradnl" sz="1600" b="1" dirty="0" smtClean="0">
                <a:solidFill>
                  <a:schemeClr val="bg1"/>
                </a:solidFill>
                <a:latin typeface="+mj-lt"/>
                <a:ea typeface="+mj-ea"/>
                <a:cs typeface="+mj-cs"/>
              </a:rPr>
              <a:t>-Portugal</a:t>
            </a:r>
            <a:endParaRPr lang="es-ES_tradnl" sz="1600" b="1" dirty="0">
              <a:solidFill>
                <a:schemeClr val="bg1"/>
              </a:solidFill>
              <a:latin typeface="+mj-lt"/>
              <a:ea typeface="+mj-ea"/>
              <a:cs typeface="+mj-cs"/>
            </a:endParaRPr>
          </a:p>
        </p:txBody>
      </p:sp>
      <p:sp>
        <p:nvSpPr>
          <p:cNvPr id="7" name="6 Rectángulo"/>
          <p:cNvSpPr/>
          <p:nvPr/>
        </p:nvSpPr>
        <p:spPr bwMode="auto">
          <a:xfrm>
            <a:off x="539552" y="3140968"/>
            <a:ext cx="4752528"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smtClean="0">
                <a:solidFill>
                  <a:schemeClr val="bg1"/>
                </a:solidFill>
                <a:latin typeface="+mj-lt"/>
                <a:ea typeface="+mj-ea"/>
                <a:cs typeface="+mj-cs"/>
              </a:rPr>
              <a:t>Flow</a:t>
            </a:r>
            <a:r>
              <a:rPr lang="es-ES_tradnl" sz="1600" b="1" dirty="0" smtClean="0">
                <a:solidFill>
                  <a:schemeClr val="bg1"/>
                </a:solidFill>
                <a:latin typeface="+mj-lt"/>
                <a:ea typeface="+mj-ea"/>
                <a:cs typeface="+mj-cs"/>
              </a:rPr>
              <a:t> Portugal-</a:t>
            </a:r>
            <a:r>
              <a:rPr lang="es-ES_tradnl" sz="1600" b="1" dirty="0" err="1" smtClean="0">
                <a:solidFill>
                  <a:schemeClr val="bg1"/>
                </a:solidFill>
                <a:latin typeface="+mj-lt"/>
                <a:ea typeface="+mj-ea"/>
                <a:cs typeface="+mj-cs"/>
              </a:rPr>
              <a:t>Spain</a:t>
            </a:r>
            <a:endParaRPr lang="es-ES_tradnl" sz="1600" b="1" dirty="0">
              <a:solidFill>
                <a:schemeClr val="bg1"/>
              </a:solidFill>
              <a:latin typeface="+mj-lt"/>
              <a:ea typeface="+mj-ea"/>
              <a:cs typeface="+mj-cs"/>
            </a:endParaRPr>
          </a:p>
        </p:txBody>
      </p:sp>
      <p:sp>
        <p:nvSpPr>
          <p:cNvPr id="10" name="1 Título"/>
          <p:cNvSpPr>
            <a:spLocks noGrp="1"/>
          </p:cNvSpPr>
          <p:nvPr>
            <p:ph type="title"/>
          </p:nvPr>
        </p:nvSpPr>
        <p:spPr/>
        <p:txBody>
          <a:bodyPr/>
          <a:lstStyle/>
          <a:p>
            <a:r>
              <a:rPr lang="en-US" altLang="es-ES" dirty="0"/>
              <a:t>3</a:t>
            </a:r>
            <a:r>
              <a:rPr lang="en-US" altLang="es-ES" dirty="0" smtClean="0"/>
              <a:t>. </a:t>
            </a:r>
            <a:r>
              <a:rPr lang="en-US" altLang="es-ES" dirty="0"/>
              <a:t>Quarterly Capacities (June Auction) </a:t>
            </a:r>
            <a:endParaRPr lang="es-ES_tradnl" dirty="0"/>
          </a:p>
        </p:txBody>
      </p:sp>
      <p:sp>
        <p:nvSpPr>
          <p:cNvPr id="11" name="10 CuadroTexto"/>
          <p:cNvSpPr txBox="1"/>
          <p:nvPr/>
        </p:nvSpPr>
        <p:spPr>
          <a:xfrm>
            <a:off x="7020272" y="6165304"/>
            <a:ext cx="1494320" cy="276999"/>
          </a:xfrm>
          <a:prstGeom prst="rect">
            <a:avLst/>
          </a:prstGeom>
          <a:noFill/>
        </p:spPr>
        <p:txBody>
          <a:bodyPr wrap="none" rtlCol="0">
            <a:spAutoFit/>
          </a:bodyPr>
          <a:lstStyle/>
          <a:p>
            <a:r>
              <a:rPr lang="en-US" sz="1200" dirty="0">
                <a:solidFill>
                  <a:srgbClr val="002060"/>
                </a:solidFill>
              </a:rPr>
              <a:t>Capacities at </a:t>
            </a:r>
            <a:r>
              <a:rPr lang="en-US" sz="1200" dirty="0" smtClean="0">
                <a:solidFill>
                  <a:srgbClr val="002060"/>
                </a:solidFill>
              </a:rPr>
              <a:t>25º </a:t>
            </a:r>
            <a:r>
              <a:rPr lang="en-US" sz="1200" dirty="0">
                <a:solidFill>
                  <a:srgbClr val="002060"/>
                </a:solidFill>
              </a:rPr>
              <a:t>C</a:t>
            </a:r>
          </a:p>
        </p:txBody>
      </p:sp>
      <p:sp>
        <p:nvSpPr>
          <p:cNvPr id="8" name="7 CuadroTexto"/>
          <p:cNvSpPr txBox="1"/>
          <p:nvPr/>
        </p:nvSpPr>
        <p:spPr>
          <a:xfrm>
            <a:off x="323528" y="5518973"/>
            <a:ext cx="8424936" cy="584775"/>
          </a:xfrm>
          <a:prstGeom prst="rect">
            <a:avLst/>
          </a:prstGeom>
          <a:noFill/>
        </p:spPr>
        <p:txBody>
          <a:bodyPr wrap="square" rtlCol="0">
            <a:spAutoFit/>
          </a:bodyPr>
          <a:lstStyle/>
          <a:p>
            <a:pPr algn="just"/>
            <a: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Non allocated capacity </a:t>
            </a: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consist in capacity not allocated in the yearly product auction 2014.</a:t>
            </a:r>
          </a:p>
        </p:txBody>
      </p:sp>
    </p:spTree>
    <p:extLst>
      <p:ext uri="{BB962C8B-B14F-4D97-AF65-F5344CB8AC3E}">
        <p14:creationId xmlns:p14="http://schemas.microsoft.com/office/powerpoint/2010/main" val="22334545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675610491"/>
              </p:ext>
            </p:extLst>
          </p:nvPr>
        </p:nvGraphicFramePr>
        <p:xfrm>
          <a:off x="367610" y="1772816"/>
          <a:ext cx="8387766" cy="1577282"/>
        </p:xfrm>
        <a:graphic>
          <a:graphicData uri="http://schemas.openxmlformats.org/drawingml/2006/table">
            <a:tbl>
              <a:tblPr/>
              <a:tblGrid>
                <a:gridCol w="2457706"/>
                <a:gridCol w="1482515"/>
                <a:gridCol w="1482515"/>
                <a:gridCol w="1482515"/>
                <a:gridCol w="1482515"/>
              </a:tblGrid>
              <a:tr h="432049">
                <a:tc gridSpan="5">
                  <a:txBody>
                    <a:bodyPr/>
                    <a:lstStyle/>
                    <a:p>
                      <a:pPr algn="ctr" fontAlgn="b"/>
                      <a:r>
                        <a:rPr lang="en-US" sz="16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quarterly Unbundled capacity auction VIP-ES-PT</a:t>
                      </a:r>
                      <a:endParaRPr lang="en-US" sz="16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32211">
                <a:tc>
                  <a:txBody>
                    <a:bodyPr/>
                    <a:lstStyle/>
                    <a:p>
                      <a:pPr algn="ctr" fontAlgn="b"/>
                      <a:r>
                        <a:rPr lang="es-ES" sz="11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Q4 2014</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Q1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Q2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ct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Q3 2015</a:t>
                      </a:r>
                      <a:endParaRPr lang="es-ES"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456511">
                <a:tc>
                  <a:txBody>
                    <a:bodyPr/>
                    <a:lstStyle/>
                    <a:p>
                      <a:pPr algn="ctr" fontAlgn="b"/>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Additional</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available</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78.560</a:t>
                      </a:r>
                      <a:endPar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78.560</a:t>
                      </a:r>
                      <a:endPar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78.560</a:t>
                      </a:r>
                      <a:endPar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78.560</a:t>
                      </a:r>
                      <a:endPar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11">
                <a:tc>
                  <a:txBody>
                    <a:bodyPr/>
                    <a:lstStyle/>
                    <a:p>
                      <a:pPr algn="ctr" fontAlgn="ct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78.560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78.560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78.560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78.560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5 Rectángulo"/>
          <p:cNvSpPr/>
          <p:nvPr/>
        </p:nvSpPr>
        <p:spPr bwMode="auto">
          <a:xfrm>
            <a:off x="391458" y="930206"/>
            <a:ext cx="4752528"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a:solidFill>
                  <a:schemeClr val="bg1"/>
                </a:solidFill>
                <a:latin typeface="+mj-lt"/>
                <a:ea typeface="+mj-ea"/>
                <a:cs typeface="+mj-cs"/>
              </a:rPr>
              <a:t>Flow</a:t>
            </a:r>
            <a:r>
              <a:rPr lang="es-ES_tradnl" sz="1600" b="1" dirty="0">
                <a:solidFill>
                  <a:schemeClr val="bg1"/>
                </a:solidFill>
                <a:latin typeface="+mj-lt"/>
                <a:ea typeface="+mj-ea"/>
                <a:cs typeface="+mj-cs"/>
              </a:rPr>
              <a:t> </a:t>
            </a:r>
            <a:r>
              <a:rPr lang="es-ES_tradnl" sz="1600" b="1" dirty="0" err="1" smtClean="0">
                <a:solidFill>
                  <a:schemeClr val="bg1"/>
                </a:solidFill>
                <a:latin typeface="+mj-lt"/>
                <a:ea typeface="+mj-ea"/>
                <a:cs typeface="+mj-cs"/>
              </a:rPr>
              <a:t>Spain</a:t>
            </a:r>
            <a:r>
              <a:rPr lang="es-ES_tradnl" sz="1600" b="1" dirty="0" smtClean="0">
                <a:solidFill>
                  <a:schemeClr val="bg1"/>
                </a:solidFill>
                <a:latin typeface="+mj-lt"/>
                <a:ea typeface="+mj-ea"/>
                <a:cs typeface="+mj-cs"/>
              </a:rPr>
              <a:t>-Portugal</a:t>
            </a:r>
          </a:p>
        </p:txBody>
      </p:sp>
      <p:sp>
        <p:nvSpPr>
          <p:cNvPr id="10" name="1 Título"/>
          <p:cNvSpPr>
            <a:spLocks noGrp="1"/>
          </p:cNvSpPr>
          <p:nvPr>
            <p:ph type="title"/>
          </p:nvPr>
        </p:nvSpPr>
        <p:spPr>
          <a:xfrm>
            <a:off x="600075" y="332656"/>
            <a:ext cx="8332788" cy="365125"/>
          </a:xfrm>
        </p:spPr>
        <p:txBody>
          <a:bodyPr/>
          <a:lstStyle/>
          <a:p>
            <a:r>
              <a:rPr lang="en-US" altLang="es-ES" dirty="0"/>
              <a:t>4</a:t>
            </a:r>
            <a:r>
              <a:rPr lang="en-US" altLang="es-ES" dirty="0" smtClean="0"/>
              <a:t>. </a:t>
            </a:r>
            <a:r>
              <a:rPr lang="en-US" altLang="es-ES" dirty="0"/>
              <a:t>Quarterly Capacities (June Auction) </a:t>
            </a:r>
            <a:endParaRPr lang="es-ES_tradnl" dirty="0"/>
          </a:p>
        </p:txBody>
      </p:sp>
      <p:sp>
        <p:nvSpPr>
          <p:cNvPr id="11" name="10 CuadroTexto"/>
          <p:cNvSpPr txBox="1"/>
          <p:nvPr/>
        </p:nvSpPr>
        <p:spPr>
          <a:xfrm>
            <a:off x="7020272" y="6165304"/>
            <a:ext cx="1494320" cy="276999"/>
          </a:xfrm>
          <a:prstGeom prst="rect">
            <a:avLst/>
          </a:prstGeom>
          <a:noFill/>
        </p:spPr>
        <p:txBody>
          <a:bodyPr wrap="none" rtlCol="0">
            <a:spAutoFit/>
          </a:bodyPr>
          <a:lstStyle/>
          <a:p>
            <a:r>
              <a:rPr lang="en-US" sz="1200" dirty="0">
                <a:solidFill>
                  <a:srgbClr val="002060"/>
                </a:solidFill>
              </a:rPr>
              <a:t>Capacities at </a:t>
            </a:r>
            <a:r>
              <a:rPr lang="en-US" sz="1200" dirty="0" smtClean="0">
                <a:solidFill>
                  <a:srgbClr val="002060"/>
                </a:solidFill>
              </a:rPr>
              <a:t>25º </a:t>
            </a:r>
            <a:r>
              <a:rPr lang="en-US" sz="1200" dirty="0">
                <a:solidFill>
                  <a:srgbClr val="002060"/>
                </a:solidFill>
              </a:rPr>
              <a:t>C</a:t>
            </a:r>
          </a:p>
        </p:txBody>
      </p:sp>
      <p:sp>
        <p:nvSpPr>
          <p:cNvPr id="8" name="7 CuadroTexto"/>
          <p:cNvSpPr txBox="1"/>
          <p:nvPr/>
        </p:nvSpPr>
        <p:spPr>
          <a:xfrm>
            <a:off x="324696" y="4725144"/>
            <a:ext cx="8424936" cy="584775"/>
          </a:xfrm>
          <a:prstGeom prst="rect">
            <a:avLst/>
          </a:prstGeom>
          <a:noFill/>
        </p:spPr>
        <p:txBody>
          <a:bodyPr wrap="square" rtlCol="0">
            <a:spAutoFit/>
          </a:bodyPr>
          <a:lstStyle/>
          <a:p>
            <a:pPr algn="just"/>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Additional available cap consist in capacity not allocated in the yearly product auction 2014.</a:t>
            </a:r>
          </a:p>
        </p:txBody>
      </p:sp>
      <p:sp>
        <p:nvSpPr>
          <p:cNvPr id="7" name="16 Rectángulo"/>
          <p:cNvSpPr/>
          <p:nvPr/>
        </p:nvSpPr>
        <p:spPr bwMode="auto">
          <a:xfrm>
            <a:off x="348752" y="1396244"/>
            <a:ext cx="4049850" cy="2769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200" b="1" dirty="0" smtClean="0">
                <a:solidFill>
                  <a:schemeClr val="bg1"/>
                </a:solidFill>
                <a:latin typeface="+mj-lt"/>
                <a:ea typeface="+mj-ea"/>
                <a:cs typeface="+mj-cs"/>
              </a:rPr>
              <a:t>REN </a:t>
            </a:r>
            <a:r>
              <a:rPr lang="es-ES_tradnl" sz="1200" b="1" dirty="0" err="1" smtClean="0">
                <a:solidFill>
                  <a:schemeClr val="bg1"/>
                </a:solidFill>
                <a:latin typeface="+mj-lt"/>
                <a:ea typeface="+mj-ea"/>
                <a:cs typeface="+mj-cs"/>
              </a:rPr>
              <a:t>side</a:t>
            </a:r>
            <a:endParaRPr lang="es-ES_tradnl" sz="1200" b="1" dirty="0">
              <a:solidFill>
                <a:schemeClr val="bg1"/>
              </a:solidFill>
              <a:latin typeface="+mj-lt"/>
              <a:ea typeface="+mj-ea"/>
              <a:cs typeface="+mj-cs"/>
            </a:endParaRPr>
          </a:p>
        </p:txBody>
      </p:sp>
    </p:spTree>
    <p:extLst>
      <p:ext uri="{BB962C8B-B14F-4D97-AF65-F5344CB8AC3E}">
        <p14:creationId xmlns:p14="http://schemas.microsoft.com/office/powerpoint/2010/main" val="24391511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 y="0"/>
            <a:ext cx="9140608" cy="6860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60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651131"/>
            <a:ext cx="7200900" cy="218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spcBef>
                <a:spcPts val="600"/>
              </a:spcBef>
              <a:spcAft>
                <a:spcPts val="600"/>
              </a:spcAft>
            </a:pPr>
            <a:r>
              <a:rPr lang="en-GB" sz="3200" dirty="0" smtClean="0"/>
              <a:t>II.2. </a:t>
            </a:r>
            <a:r>
              <a:rPr lang="en-US" sz="3200" dirty="0" smtClean="0"/>
              <a:t>Quarterly </a:t>
            </a:r>
            <a:r>
              <a:rPr lang="en-US" sz="3200" dirty="0"/>
              <a:t>capacity auction in June 2014. Preparation</a:t>
            </a:r>
          </a:p>
          <a:p>
            <a:pPr algn="ctr" defTabSz="571500" eaLnBrk="0" hangingPunct="0">
              <a:spcBef>
                <a:spcPts val="600"/>
              </a:spcBef>
              <a:spcAft>
                <a:spcPts val="600"/>
              </a:spcAft>
            </a:pPr>
            <a:r>
              <a:rPr lang="en-US" dirty="0" smtClean="0">
                <a:solidFill>
                  <a:schemeClr val="tx2"/>
                </a:solidFill>
              </a:rPr>
              <a:t>Potential </a:t>
            </a:r>
            <a:r>
              <a:rPr lang="en-US" dirty="0">
                <a:solidFill>
                  <a:schemeClr val="tx2"/>
                </a:solidFill>
              </a:rPr>
              <a:t>offer of interruptible capacity. Rules and conditions for offering interruptible capacity in the three countries </a:t>
            </a:r>
          </a:p>
        </p:txBody>
      </p:sp>
    </p:spTree>
    <p:extLst>
      <p:ext uri="{BB962C8B-B14F-4D97-AF65-F5344CB8AC3E}">
        <p14:creationId xmlns:p14="http://schemas.microsoft.com/office/powerpoint/2010/main" val="32791188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980728"/>
            <a:ext cx="8280920" cy="4555093"/>
          </a:xfrm>
          <a:prstGeom prst="rect">
            <a:avLst/>
          </a:prstGeom>
          <a:noFill/>
        </p:spPr>
        <p:txBody>
          <a:bodyPr wrap="square" rtlCol="0">
            <a:spAutoFit/>
          </a:bodyPr>
          <a:lstStyle/>
          <a:p>
            <a:pPr algn="just">
              <a:spcBef>
                <a:spcPts val="600"/>
              </a:spcBef>
              <a:spcAft>
                <a:spcPts val="600"/>
              </a:spcAft>
            </a:pPr>
            <a:r>
              <a:rPr lang="es-ES_tradnl" sz="2000" dirty="0" err="1" smtClean="0">
                <a:solidFill>
                  <a:schemeClr val="tx2"/>
                </a:solidFill>
              </a:rPr>
              <a:t>Enagas</a:t>
            </a:r>
            <a:r>
              <a:rPr lang="es-ES_tradnl" sz="2000" dirty="0" smtClean="0">
                <a:solidFill>
                  <a:schemeClr val="tx2"/>
                </a:solidFill>
              </a:rPr>
              <a:t> and REN </a:t>
            </a:r>
            <a:r>
              <a:rPr lang="es-ES_tradnl" sz="2000" dirty="0" err="1" smtClean="0">
                <a:solidFill>
                  <a:schemeClr val="tx2"/>
                </a:solidFill>
              </a:rPr>
              <a:t>have</a:t>
            </a:r>
            <a:r>
              <a:rPr lang="es-ES_tradnl" sz="2000" dirty="0" smtClean="0">
                <a:solidFill>
                  <a:schemeClr val="tx2"/>
                </a:solidFill>
              </a:rPr>
              <a:t> </a:t>
            </a:r>
            <a:r>
              <a:rPr lang="es-ES_tradnl" sz="2000" dirty="0" err="1" smtClean="0">
                <a:solidFill>
                  <a:schemeClr val="tx2"/>
                </a:solidFill>
              </a:rPr>
              <a:t>already</a:t>
            </a:r>
            <a:r>
              <a:rPr lang="es-ES_tradnl" sz="2000" dirty="0" smtClean="0">
                <a:solidFill>
                  <a:schemeClr val="tx2"/>
                </a:solidFill>
              </a:rPr>
              <a:t> </a:t>
            </a:r>
            <a:r>
              <a:rPr lang="es-ES_tradnl" sz="2000" dirty="0" err="1" smtClean="0">
                <a:solidFill>
                  <a:schemeClr val="tx2"/>
                </a:solidFill>
              </a:rPr>
              <a:t>agreed</a:t>
            </a:r>
            <a:r>
              <a:rPr lang="es-ES_tradnl" sz="2000" dirty="0" smtClean="0">
                <a:solidFill>
                  <a:schemeClr val="tx2"/>
                </a:solidFill>
              </a:rPr>
              <a:t> </a:t>
            </a:r>
            <a:r>
              <a:rPr lang="es-ES_tradnl" sz="2000" dirty="0" err="1" smtClean="0">
                <a:solidFill>
                  <a:schemeClr val="tx2"/>
                </a:solidFill>
              </a:rPr>
              <a:t>the</a:t>
            </a:r>
            <a:r>
              <a:rPr lang="es-ES_tradnl" sz="2000" dirty="0" smtClean="0">
                <a:solidFill>
                  <a:schemeClr val="tx2"/>
                </a:solidFill>
              </a:rPr>
              <a:t> </a:t>
            </a:r>
            <a:r>
              <a:rPr lang="es-ES_tradnl" sz="2000" dirty="0" err="1" smtClean="0">
                <a:solidFill>
                  <a:schemeClr val="tx2"/>
                </a:solidFill>
              </a:rPr>
              <a:t>following</a:t>
            </a:r>
            <a:r>
              <a:rPr lang="es-ES_tradnl" sz="2000" dirty="0" smtClean="0">
                <a:solidFill>
                  <a:schemeClr val="tx2"/>
                </a:solidFill>
              </a:rPr>
              <a:t> </a:t>
            </a:r>
            <a:r>
              <a:rPr lang="es-ES_tradnl" sz="2000" dirty="0" err="1" smtClean="0">
                <a:solidFill>
                  <a:schemeClr val="tx2"/>
                </a:solidFill>
              </a:rPr>
              <a:t>principles</a:t>
            </a:r>
            <a:r>
              <a:rPr lang="es-ES_tradnl" sz="2000" dirty="0" smtClean="0">
                <a:solidFill>
                  <a:schemeClr val="tx2"/>
                </a:solidFill>
              </a:rPr>
              <a:t>:</a:t>
            </a:r>
            <a:endParaRPr lang="es-ES_tradnl" sz="2000" dirty="0">
              <a:solidFill>
                <a:schemeClr val="tx2"/>
              </a:solidFill>
            </a:endParaRPr>
          </a:p>
          <a:p>
            <a:pPr marL="285750" indent="-285750" algn="just">
              <a:spcBef>
                <a:spcPts val="600"/>
              </a:spcBef>
              <a:spcAft>
                <a:spcPts val="600"/>
              </a:spcAft>
              <a:buFont typeface="Arial" panose="020B0604020202020204" pitchFamily="34" charset="0"/>
              <a:buChar char="•"/>
            </a:pPr>
            <a:r>
              <a:rPr lang="en-GB" sz="2000" b="0" dirty="0"/>
              <a:t>No interruptible capacity will be offered on gas year 2014-2015 yearly, quarterly or monthly capacity auctions.</a:t>
            </a:r>
            <a:endParaRPr lang="es-ES" sz="2000" b="0" dirty="0"/>
          </a:p>
          <a:p>
            <a:pPr marL="285750" indent="-285750" algn="just">
              <a:spcBef>
                <a:spcPts val="600"/>
              </a:spcBef>
              <a:spcAft>
                <a:spcPts val="600"/>
              </a:spcAft>
              <a:buFont typeface="Arial" panose="020B0604020202020204" pitchFamily="34" charset="0"/>
              <a:buChar char="•"/>
            </a:pPr>
            <a:r>
              <a:rPr lang="en-GB" sz="2000" b="0" dirty="0">
                <a:solidFill>
                  <a:schemeClr val="tx2"/>
                </a:solidFill>
              </a:rPr>
              <a:t>Day-ahead interruptible capacity </a:t>
            </a:r>
            <a:r>
              <a:rPr lang="en-GB" sz="2000" b="0" dirty="0"/>
              <a:t>shall only be offered if </a:t>
            </a:r>
            <a:r>
              <a:rPr lang="en-GB" sz="2000" b="0" dirty="0">
                <a:solidFill>
                  <a:schemeClr val="tx2"/>
                </a:solidFill>
              </a:rPr>
              <a:t>98%</a:t>
            </a:r>
            <a:r>
              <a:rPr lang="en-GB" sz="2000" b="0" dirty="0"/>
              <a:t> of the equivalent firm technical capacity has been previously allocated.</a:t>
            </a:r>
            <a:endParaRPr lang="es-ES" sz="2000" b="0" dirty="0"/>
          </a:p>
          <a:p>
            <a:pPr marL="285750" indent="-285750" algn="just">
              <a:spcBef>
                <a:spcPts val="600"/>
              </a:spcBef>
              <a:spcAft>
                <a:spcPts val="600"/>
              </a:spcAft>
              <a:buFont typeface="Arial" panose="020B0604020202020204" pitchFamily="34" charset="0"/>
              <a:buChar char="•"/>
            </a:pPr>
            <a:r>
              <a:rPr lang="en-GB" sz="2000" b="0" dirty="0" smtClean="0"/>
              <a:t>For </a:t>
            </a:r>
            <a:r>
              <a:rPr lang="en-GB" sz="2000" b="0" dirty="0"/>
              <a:t>the upcoming gas years, interruptible capacity, if available, shall also only be offered if </a:t>
            </a:r>
            <a:r>
              <a:rPr lang="en-GB" sz="2000" b="0" dirty="0">
                <a:solidFill>
                  <a:schemeClr val="tx2"/>
                </a:solidFill>
              </a:rPr>
              <a:t>98% </a:t>
            </a:r>
            <a:r>
              <a:rPr lang="en-GB" sz="2000" b="0" dirty="0"/>
              <a:t>of the equivalent firm technical capacity has been previously allocated.</a:t>
            </a:r>
            <a:endParaRPr lang="es-ES" sz="2000" b="0" dirty="0"/>
          </a:p>
          <a:p>
            <a:pPr marL="285750" indent="-285750" algn="just">
              <a:spcBef>
                <a:spcPts val="600"/>
              </a:spcBef>
              <a:spcAft>
                <a:spcPts val="600"/>
              </a:spcAft>
              <a:buFont typeface="Arial" panose="020B0604020202020204" pitchFamily="34" charset="0"/>
              <a:buChar char="•"/>
            </a:pPr>
            <a:r>
              <a:rPr lang="en-GB" sz="2000" b="0" dirty="0"/>
              <a:t>In any case, </a:t>
            </a:r>
            <a:r>
              <a:rPr lang="en-GB" sz="2000" b="0" dirty="0">
                <a:solidFill>
                  <a:schemeClr val="tx2"/>
                </a:solidFill>
              </a:rPr>
              <a:t>interruptible capacity products will be sold in accordance with the NRA’s decision regarding possible bundling of products in the Portuguese-Spanish border</a:t>
            </a:r>
            <a:r>
              <a:rPr lang="en-GB" sz="2000" b="0" dirty="0" smtClean="0"/>
              <a:t>.</a:t>
            </a:r>
            <a:endParaRPr lang="es-ES" sz="2000" b="0" dirty="0" smtClean="0"/>
          </a:p>
          <a:p>
            <a:pPr marL="285750" indent="-285750" algn="just">
              <a:spcBef>
                <a:spcPts val="600"/>
              </a:spcBef>
              <a:spcAft>
                <a:spcPts val="600"/>
              </a:spcAft>
              <a:buFont typeface="Arial" panose="020B0604020202020204" pitchFamily="34" charset="0"/>
              <a:buChar char="•"/>
            </a:pPr>
            <a:endParaRPr lang="es-ES" sz="2000" b="0" dirty="0"/>
          </a:p>
        </p:txBody>
      </p:sp>
      <p:sp>
        <p:nvSpPr>
          <p:cNvPr id="2" name="1 Título"/>
          <p:cNvSpPr>
            <a:spLocks noGrp="1"/>
          </p:cNvSpPr>
          <p:nvPr>
            <p:ph type="title"/>
          </p:nvPr>
        </p:nvSpPr>
        <p:spPr/>
        <p:txBody>
          <a:bodyPr/>
          <a:lstStyle/>
          <a:p>
            <a:r>
              <a:rPr lang="es-ES_tradnl" dirty="0" smtClean="0"/>
              <a:t>1. </a:t>
            </a:r>
            <a:r>
              <a:rPr lang="es-ES_tradnl" dirty="0" err="1" smtClean="0"/>
              <a:t>Conditions</a:t>
            </a:r>
            <a:r>
              <a:rPr lang="es-ES_tradnl" dirty="0" smtClean="0"/>
              <a:t> to </a:t>
            </a:r>
            <a:r>
              <a:rPr lang="es-ES_tradnl" dirty="0" err="1" smtClean="0"/>
              <a:t>offer</a:t>
            </a:r>
            <a:r>
              <a:rPr lang="es-ES_tradnl" dirty="0" smtClean="0"/>
              <a:t> </a:t>
            </a:r>
            <a:r>
              <a:rPr lang="es-ES_tradnl" dirty="0" err="1" smtClean="0"/>
              <a:t>interruptible</a:t>
            </a:r>
            <a:r>
              <a:rPr lang="es-ES_tradnl" dirty="0" smtClean="0"/>
              <a:t> </a:t>
            </a:r>
            <a:r>
              <a:rPr lang="es-ES_tradnl" dirty="0" err="1" smtClean="0"/>
              <a:t>capacity</a:t>
            </a:r>
            <a:endParaRPr lang="es-ES" dirty="0"/>
          </a:p>
        </p:txBody>
      </p:sp>
    </p:spTree>
    <p:extLst>
      <p:ext uri="{BB962C8B-B14F-4D97-AF65-F5344CB8AC3E}">
        <p14:creationId xmlns:p14="http://schemas.microsoft.com/office/powerpoint/2010/main" val="419140753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836712"/>
            <a:ext cx="8280920" cy="4939814"/>
          </a:xfrm>
          <a:prstGeom prst="rect">
            <a:avLst/>
          </a:prstGeom>
          <a:noFill/>
        </p:spPr>
        <p:txBody>
          <a:bodyPr wrap="square" rtlCol="0">
            <a:spAutoFit/>
          </a:bodyPr>
          <a:lstStyle/>
          <a:p>
            <a:pPr algn="just">
              <a:spcBef>
                <a:spcPts val="600"/>
              </a:spcBef>
              <a:spcAft>
                <a:spcPts val="600"/>
              </a:spcAft>
            </a:pPr>
            <a:r>
              <a:rPr lang="es-ES_tradnl" sz="1900" dirty="0" err="1" smtClean="0">
                <a:solidFill>
                  <a:schemeClr val="tx2"/>
                </a:solidFill>
              </a:rPr>
              <a:t>Enagas</a:t>
            </a:r>
            <a:r>
              <a:rPr lang="es-ES_tradnl" sz="1900" dirty="0" smtClean="0">
                <a:solidFill>
                  <a:schemeClr val="tx2"/>
                </a:solidFill>
              </a:rPr>
              <a:t> and TIGF </a:t>
            </a:r>
            <a:r>
              <a:rPr lang="es-ES_tradnl" sz="1900" dirty="0" err="1" smtClean="0">
                <a:solidFill>
                  <a:schemeClr val="tx2"/>
                </a:solidFill>
              </a:rPr>
              <a:t>have</a:t>
            </a:r>
            <a:r>
              <a:rPr lang="es-ES_tradnl" sz="1900" dirty="0" smtClean="0">
                <a:solidFill>
                  <a:schemeClr val="tx2"/>
                </a:solidFill>
              </a:rPr>
              <a:t> </a:t>
            </a:r>
            <a:r>
              <a:rPr lang="es-ES_tradnl" sz="1900" dirty="0" err="1" smtClean="0">
                <a:solidFill>
                  <a:schemeClr val="tx2"/>
                </a:solidFill>
              </a:rPr>
              <a:t>already</a:t>
            </a:r>
            <a:r>
              <a:rPr lang="es-ES_tradnl" sz="1900" dirty="0" smtClean="0">
                <a:solidFill>
                  <a:schemeClr val="tx2"/>
                </a:solidFill>
              </a:rPr>
              <a:t> </a:t>
            </a:r>
            <a:r>
              <a:rPr lang="es-ES_tradnl" sz="1900" dirty="0" err="1" smtClean="0">
                <a:solidFill>
                  <a:schemeClr val="tx2"/>
                </a:solidFill>
              </a:rPr>
              <a:t>agreed</a:t>
            </a:r>
            <a:r>
              <a:rPr lang="es-ES_tradnl" sz="1900" dirty="0" smtClean="0">
                <a:solidFill>
                  <a:schemeClr val="tx2"/>
                </a:solidFill>
              </a:rPr>
              <a:t> </a:t>
            </a:r>
            <a:r>
              <a:rPr lang="es-ES_tradnl" sz="1900" dirty="0" err="1" smtClean="0">
                <a:solidFill>
                  <a:schemeClr val="tx2"/>
                </a:solidFill>
              </a:rPr>
              <a:t>the</a:t>
            </a:r>
            <a:r>
              <a:rPr lang="es-ES_tradnl" sz="1900" dirty="0" smtClean="0">
                <a:solidFill>
                  <a:schemeClr val="tx2"/>
                </a:solidFill>
              </a:rPr>
              <a:t> </a:t>
            </a:r>
            <a:r>
              <a:rPr lang="es-ES_tradnl" sz="1900" dirty="0" err="1" smtClean="0">
                <a:solidFill>
                  <a:schemeClr val="tx2"/>
                </a:solidFill>
              </a:rPr>
              <a:t>following</a:t>
            </a:r>
            <a:r>
              <a:rPr lang="es-ES_tradnl" sz="1900" dirty="0" smtClean="0">
                <a:solidFill>
                  <a:schemeClr val="tx2"/>
                </a:solidFill>
              </a:rPr>
              <a:t> </a:t>
            </a:r>
            <a:r>
              <a:rPr lang="es-ES_tradnl" sz="1900" dirty="0" err="1" smtClean="0">
                <a:solidFill>
                  <a:schemeClr val="tx2"/>
                </a:solidFill>
              </a:rPr>
              <a:t>principles</a:t>
            </a:r>
            <a:r>
              <a:rPr lang="es-ES_tradnl" sz="1900" dirty="0" smtClean="0">
                <a:solidFill>
                  <a:schemeClr val="tx2"/>
                </a:solidFill>
              </a:rPr>
              <a:t>:</a:t>
            </a:r>
            <a:endParaRPr lang="es-ES_tradnl" sz="1900" dirty="0">
              <a:solidFill>
                <a:schemeClr val="tx2"/>
              </a:solidFill>
            </a:endParaRPr>
          </a:p>
          <a:p>
            <a:pPr marL="285750" indent="-285750" algn="just">
              <a:spcBef>
                <a:spcPts val="600"/>
              </a:spcBef>
              <a:spcAft>
                <a:spcPts val="600"/>
              </a:spcAft>
              <a:buFont typeface="Arial" panose="020B0604020202020204" pitchFamily="34" charset="0"/>
              <a:buChar char="•"/>
            </a:pPr>
            <a:r>
              <a:rPr lang="en-US" sz="1900" b="0" dirty="0"/>
              <a:t>If there are interruptible products on both sides of the border, they will be offered in an </a:t>
            </a:r>
            <a:r>
              <a:rPr lang="en-US" sz="1900" b="0" dirty="0">
                <a:solidFill>
                  <a:schemeClr val="tx2"/>
                </a:solidFill>
              </a:rPr>
              <a:t>unbundled way as the conditions for interruption in principle are different on both sides of the IP</a:t>
            </a:r>
            <a:r>
              <a:rPr lang="en-US" sz="1900" b="0" dirty="0"/>
              <a:t>. </a:t>
            </a:r>
          </a:p>
          <a:p>
            <a:pPr marL="285750" indent="-285750" algn="just">
              <a:spcBef>
                <a:spcPts val="600"/>
              </a:spcBef>
              <a:spcAft>
                <a:spcPts val="600"/>
              </a:spcAft>
              <a:buFont typeface="Arial" panose="020B0604020202020204" pitchFamily="34" charset="0"/>
              <a:buChar char="•"/>
            </a:pPr>
            <a:r>
              <a:rPr lang="en-US" sz="1900" b="0" dirty="0"/>
              <a:t>Once the auction for the corresponding firm bundled and unbundled product has finished, each TSO will decide whether to offer the corresponding interruptible product in the second slot. Interruptible capacity will be offered through daily products, and could be as well offered through quarterly and monthly products from 2014, based on each TSO’s decision (interruptible products will be offered as unbundled products). On the Spanish side only, interruptible capacity could be offered as well through yearly products (only for the year N+1). </a:t>
            </a:r>
            <a:endParaRPr lang="en-US" sz="1900" b="0" dirty="0" smtClean="0"/>
          </a:p>
          <a:p>
            <a:pPr marL="285750" indent="-285750" algn="just">
              <a:spcBef>
                <a:spcPts val="600"/>
              </a:spcBef>
              <a:spcAft>
                <a:spcPts val="600"/>
              </a:spcAft>
              <a:buFont typeface="Arial" panose="020B0604020202020204" pitchFamily="34" charset="0"/>
              <a:buChar char="•"/>
            </a:pPr>
            <a:r>
              <a:rPr lang="en-US" sz="1900" b="0" dirty="0"/>
              <a:t>The default rule, unless otherwise stated, will be that interruptible products will only be offered if </a:t>
            </a:r>
            <a:r>
              <a:rPr lang="en-US" sz="1900" b="0" dirty="0">
                <a:solidFill>
                  <a:schemeClr val="tx2"/>
                </a:solidFill>
              </a:rPr>
              <a:t>98%</a:t>
            </a:r>
            <a:r>
              <a:rPr lang="en-US" sz="1900" b="0" dirty="0"/>
              <a:t> of the corresponding firm technical capacities have previously been allocated. </a:t>
            </a:r>
          </a:p>
        </p:txBody>
      </p:sp>
      <p:sp>
        <p:nvSpPr>
          <p:cNvPr id="5" name="1 Título"/>
          <p:cNvSpPr>
            <a:spLocks noGrp="1"/>
          </p:cNvSpPr>
          <p:nvPr>
            <p:ph type="title"/>
          </p:nvPr>
        </p:nvSpPr>
        <p:spPr>
          <a:xfrm>
            <a:off x="600075" y="332656"/>
            <a:ext cx="8332788" cy="365125"/>
          </a:xfrm>
        </p:spPr>
        <p:txBody>
          <a:bodyPr/>
          <a:lstStyle/>
          <a:p>
            <a:r>
              <a:rPr lang="es-ES_tradnl" dirty="0" smtClean="0"/>
              <a:t>2. </a:t>
            </a:r>
            <a:r>
              <a:rPr lang="es-ES_tradnl" dirty="0" err="1" smtClean="0"/>
              <a:t>Conditions</a:t>
            </a:r>
            <a:r>
              <a:rPr lang="es-ES_tradnl" dirty="0" smtClean="0"/>
              <a:t> to </a:t>
            </a:r>
            <a:r>
              <a:rPr lang="es-ES_tradnl" dirty="0" err="1" smtClean="0"/>
              <a:t>offer</a:t>
            </a:r>
            <a:r>
              <a:rPr lang="es-ES_tradnl" dirty="0" smtClean="0"/>
              <a:t> </a:t>
            </a:r>
            <a:r>
              <a:rPr lang="es-ES_tradnl" dirty="0" err="1" smtClean="0"/>
              <a:t>interruptible</a:t>
            </a:r>
            <a:r>
              <a:rPr lang="es-ES_tradnl" dirty="0" smtClean="0"/>
              <a:t> </a:t>
            </a:r>
            <a:r>
              <a:rPr lang="es-ES_tradnl" dirty="0" err="1" smtClean="0"/>
              <a:t>capacity</a:t>
            </a:r>
            <a:endParaRPr lang="es-ES" dirty="0"/>
          </a:p>
        </p:txBody>
      </p:sp>
    </p:spTree>
    <p:extLst>
      <p:ext uri="{BB962C8B-B14F-4D97-AF65-F5344CB8AC3E}">
        <p14:creationId xmlns:p14="http://schemas.microsoft.com/office/powerpoint/2010/main" val="13884910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836712"/>
            <a:ext cx="8280920" cy="5124480"/>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1900" b="0" dirty="0" smtClean="0"/>
              <a:t>During the gas year </a:t>
            </a:r>
            <a:r>
              <a:rPr lang="en-US" sz="1900" dirty="0" smtClean="0">
                <a:solidFill>
                  <a:schemeClr val="tx2"/>
                </a:solidFill>
              </a:rPr>
              <a:t>2014</a:t>
            </a:r>
            <a:r>
              <a:rPr lang="en-US" sz="1900" b="0" dirty="0" smtClean="0"/>
              <a:t>:</a:t>
            </a:r>
          </a:p>
          <a:p>
            <a:pPr marL="800100" lvl="1" indent="-342900" algn="just">
              <a:spcBef>
                <a:spcPts val="600"/>
              </a:spcBef>
              <a:spcAft>
                <a:spcPts val="600"/>
              </a:spcAft>
              <a:buFont typeface="Arial" panose="020B0604020202020204" pitchFamily="34" charset="0"/>
              <a:buChar char="•"/>
            </a:pPr>
            <a:r>
              <a:rPr lang="en-US" sz="1900" b="0" dirty="0" smtClean="0"/>
              <a:t>Only day-ahead interruptible products will be offered in 98% of the firm technical capacity has previously been allocated.</a:t>
            </a:r>
          </a:p>
          <a:p>
            <a:pPr marL="800100" lvl="1" indent="-342900" algn="just">
              <a:spcBef>
                <a:spcPts val="600"/>
              </a:spcBef>
              <a:spcAft>
                <a:spcPts val="600"/>
              </a:spcAft>
              <a:buFont typeface="Arial" panose="020B0604020202020204" pitchFamily="34" charset="0"/>
              <a:buChar char="•"/>
            </a:pPr>
            <a:r>
              <a:rPr lang="en-US" sz="1900" b="0" dirty="0" smtClean="0"/>
              <a:t>Interruptible capacity will be offered in an unbundled way</a:t>
            </a:r>
          </a:p>
          <a:p>
            <a:pPr marL="342900" indent="-342900" algn="just">
              <a:spcBef>
                <a:spcPts val="600"/>
              </a:spcBef>
              <a:spcAft>
                <a:spcPts val="600"/>
              </a:spcAft>
              <a:buFont typeface="Arial" panose="020B0604020202020204" pitchFamily="34" charset="0"/>
              <a:buChar char="•"/>
            </a:pPr>
            <a:r>
              <a:rPr lang="en-US" sz="1900" b="0" dirty="0" smtClean="0"/>
              <a:t>For the gas year </a:t>
            </a:r>
            <a:r>
              <a:rPr lang="en-US" sz="1900" dirty="0" smtClean="0">
                <a:solidFill>
                  <a:schemeClr val="tx2"/>
                </a:solidFill>
              </a:rPr>
              <a:t>2015</a:t>
            </a:r>
            <a:r>
              <a:rPr lang="en-US" sz="1900" b="0" dirty="0" smtClean="0"/>
              <a:t>:</a:t>
            </a:r>
          </a:p>
          <a:p>
            <a:pPr marL="800100" lvl="1" indent="-342900" algn="just">
              <a:spcBef>
                <a:spcPts val="600"/>
              </a:spcBef>
              <a:spcAft>
                <a:spcPts val="600"/>
              </a:spcAft>
              <a:buFont typeface="Arial" panose="020B0604020202020204" pitchFamily="34" charset="0"/>
              <a:buChar char="•"/>
            </a:pPr>
            <a:r>
              <a:rPr lang="en-US" sz="1900" b="0" dirty="0" smtClean="0"/>
              <a:t>TSOs will further discuss how interruptible products will be offered.</a:t>
            </a:r>
          </a:p>
          <a:p>
            <a:pPr marL="800100" lvl="1" indent="-342900" algn="just">
              <a:spcBef>
                <a:spcPts val="600"/>
              </a:spcBef>
              <a:spcAft>
                <a:spcPts val="600"/>
              </a:spcAft>
              <a:buFont typeface="Arial" panose="020B0604020202020204" pitchFamily="34" charset="0"/>
              <a:buChar char="•"/>
            </a:pPr>
            <a:r>
              <a:rPr lang="en-US" sz="1900" b="0" dirty="0" smtClean="0"/>
              <a:t>As a general rule:</a:t>
            </a:r>
          </a:p>
          <a:p>
            <a:pPr marL="1257300" lvl="2" indent="-342900" algn="just">
              <a:spcBef>
                <a:spcPts val="600"/>
              </a:spcBef>
              <a:spcAft>
                <a:spcPts val="600"/>
              </a:spcAft>
              <a:buFont typeface="Arial" panose="020B0604020202020204" pitchFamily="34" charset="0"/>
              <a:buChar char="•"/>
            </a:pPr>
            <a:r>
              <a:rPr lang="en-US" sz="1900" b="0" dirty="0"/>
              <a:t>TSOs shall offer daily capacity products for interruptible capacity in both directions at IPs where firm capacity has been offered but was sold out day-ahead.</a:t>
            </a:r>
          </a:p>
          <a:p>
            <a:pPr marL="1257300" lvl="2" indent="-342900" algn="just">
              <a:spcBef>
                <a:spcPts val="600"/>
              </a:spcBef>
              <a:spcAft>
                <a:spcPts val="600"/>
              </a:spcAft>
              <a:buFont typeface="Arial" panose="020B0604020202020204" pitchFamily="34" charset="0"/>
              <a:buChar char="•"/>
            </a:pPr>
            <a:r>
              <a:rPr lang="en-US" sz="1900" b="0" dirty="0"/>
              <a:t>TSOs may offer interruptible products for longer duration.</a:t>
            </a:r>
          </a:p>
          <a:p>
            <a:pPr marL="1257300" lvl="2" indent="-342900" algn="just">
              <a:spcBef>
                <a:spcPts val="600"/>
              </a:spcBef>
              <a:spcAft>
                <a:spcPts val="600"/>
              </a:spcAft>
              <a:buFont typeface="Arial" panose="020B0604020202020204" pitchFamily="34" charset="0"/>
              <a:buChar char="•"/>
            </a:pPr>
            <a:r>
              <a:rPr lang="en-US" sz="1900" b="0" dirty="0"/>
              <a:t>If interruptible capacity is offer, this shall not be detrimental to the amount of firm capacity </a:t>
            </a:r>
            <a:r>
              <a:rPr lang="en-US" sz="1900" b="0" dirty="0" smtClean="0"/>
              <a:t>offer</a:t>
            </a:r>
            <a:r>
              <a:rPr lang="en-US" sz="1900" b="0" dirty="0"/>
              <a:t>.</a:t>
            </a:r>
          </a:p>
        </p:txBody>
      </p:sp>
      <p:sp>
        <p:nvSpPr>
          <p:cNvPr id="5" name="1 Título"/>
          <p:cNvSpPr>
            <a:spLocks noGrp="1"/>
          </p:cNvSpPr>
          <p:nvPr>
            <p:ph type="title"/>
          </p:nvPr>
        </p:nvSpPr>
        <p:spPr>
          <a:xfrm>
            <a:off x="600075" y="332656"/>
            <a:ext cx="8332788" cy="365125"/>
          </a:xfrm>
        </p:spPr>
        <p:txBody>
          <a:bodyPr/>
          <a:lstStyle/>
          <a:p>
            <a:r>
              <a:rPr lang="es-ES_tradnl" dirty="0" smtClean="0"/>
              <a:t>3. </a:t>
            </a:r>
            <a:r>
              <a:rPr lang="es-ES_tradnl" dirty="0" err="1" smtClean="0"/>
              <a:t>Next</a:t>
            </a:r>
            <a:r>
              <a:rPr lang="es-ES_tradnl" dirty="0" smtClean="0"/>
              <a:t> </a:t>
            </a:r>
            <a:r>
              <a:rPr lang="es-ES_tradnl" dirty="0" err="1" smtClean="0"/>
              <a:t>steps</a:t>
            </a:r>
            <a:endParaRPr lang="es-ES" dirty="0"/>
          </a:p>
        </p:txBody>
      </p:sp>
    </p:spTree>
    <p:extLst>
      <p:ext uri="{BB962C8B-B14F-4D97-AF65-F5344CB8AC3E}">
        <p14:creationId xmlns:p14="http://schemas.microsoft.com/office/powerpoint/2010/main" val="24799160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607171"/>
            <a:ext cx="7200900" cy="218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spcBef>
                <a:spcPts val="600"/>
              </a:spcBef>
              <a:spcAft>
                <a:spcPts val="600"/>
              </a:spcAft>
            </a:pPr>
            <a:r>
              <a:rPr lang="en-GB" sz="3200" dirty="0" smtClean="0"/>
              <a:t>II.1. </a:t>
            </a:r>
            <a:r>
              <a:rPr lang="en-US" sz="3200" dirty="0" smtClean="0"/>
              <a:t>Results </a:t>
            </a:r>
            <a:r>
              <a:rPr lang="en-US" sz="3200" dirty="0"/>
              <a:t>of the yearly capacity auction in March 2014</a:t>
            </a:r>
          </a:p>
          <a:p>
            <a:pPr algn="ctr" defTabSz="571500" eaLnBrk="0" hangingPunct="0">
              <a:spcBef>
                <a:spcPts val="600"/>
              </a:spcBef>
              <a:spcAft>
                <a:spcPts val="600"/>
              </a:spcAft>
            </a:pPr>
            <a:r>
              <a:rPr lang="en-US" sz="3200" dirty="0" smtClean="0">
                <a:solidFill>
                  <a:schemeClr val="tx2"/>
                </a:solidFill>
              </a:rPr>
              <a:t>Presentation </a:t>
            </a:r>
            <a:r>
              <a:rPr lang="en-US" sz="3200" dirty="0">
                <a:solidFill>
                  <a:schemeClr val="tx2"/>
                </a:solidFill>
              </a:rPr>
              <a:t>of the process development, capacity </a:t>
            </a:r>
            <a:r>
              <a:rPr lang="en-US" sz="3200" dirty="0" smtClean="0">
                <a:solidFill>
                  <a:schemeClr val="tx2"/>
                </a:solidFill>
              </a:rPr>
              <a:t>allocated</a:t>
            </a:r>
            <a:endParaRPr lang="en-US" sz="3200" dirty="0">
              <a:solidFill>
                <a:schemeClr val="tx2"/>
              </a:solidFill>
            </a:endParaRPr>
          </a:p>
        </p:txBody>
      </p:sp>
    </p:spTree>
    <p:extLst>
      <p:ext uri="{BB962C8B-B14F-4D97-AF65-F5344CB8AC3E}">
        <p14:creationId xmlns:p14="http://schemas.microsoft.com/office/powerpoint/2010/main" val="28843728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a:t>IV.	Update of the development of GRIP / TYNDP  </a:t>
            </a:r>
            <a:endParaRPr lang="en-GB" sz="3200" dirty="0"/>
          </a:p>
        </p:txBody>
      </p:sp>
    </p:spTree>
    <p:extLst>
      <p:ext uri="{BB962C8B-B14F-4D97-AF65-F5344CB8AC3E}">
        <p14:creationId xmlns:p14="http://schemas.microsoft.com/office/powerpoint/2010/main" val="27901163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5"/>
          <p:cNvGrpSpPr>
            <a:grpSpLocks/>
          </p:cNvGrpSpPr>
          <p:nvPr/>
        </p:nvGrpSpPr>
        <p:grpSpPr bwMode="auto">
          <a:xfrm>
            <a:off x="2195736" y="620688"/>
            <a:ext cx="5408613" cy="5505450"/>
            <a:chOff x="1462" y="617"/>
            <a:chExt cx="3407" cy="3468"/>
          </a:xfrm>
        </p:grpSpPr>
        <p:grpSp>
          <p:nvGrpSpPr>
            <p:cNvPr id="3080" name="Group 16"/>
            <p:cNvGrpSpPr>
              <a:grpSpLocks/>
            </p:cNvGrpSpPr>
            <p:nvPr/>
          </p:nvGrpSpPr>
          <p:grpSpPr bwMode="auto">
            <a:xfrm>
              <a:off x="1462" y="617"/>
              <a:ext cx="3407" cy="3468"/>
              <a:chOff x="1462" y="617"/>
              <a:chExt cx="3407" cy="3468"/>
            </a:xfrm>
          </p:grpSpPr>
          <p:sp>
            <p:nvSpPr>
              <p:cNvPr id="3091"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2"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3"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4"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5"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6"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7"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8"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9"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0"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01"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2"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3"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04"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5"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6"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7"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8"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09"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10"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1"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2"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3"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4"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5"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6"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17"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8"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19"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0"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1"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2"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3"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4"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25"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6"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7"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8"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9"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0"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1"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2"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3"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4"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5"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6"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7"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8"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9"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0"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1"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2"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3"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4"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5"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6"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7"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8"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9"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0"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1"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2"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3"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4"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5"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6"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7"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8"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9"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0"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1"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2"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3"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4"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5"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6"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7"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3168"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9"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0"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1"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2"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3"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4"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5"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6"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7"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8"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9"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0"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1"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2"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3"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4"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5"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6"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7"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3188"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9"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0"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1"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2"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3"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4"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5"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6"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7"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8"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9"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0"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1"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2"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3"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4"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5"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6"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7"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8"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09"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0"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1"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2"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3"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14"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5"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6"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7"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8"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9"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0"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1"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2"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3"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4"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5"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6"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7"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8"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9"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0"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1"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2"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3"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4"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5"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6"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7"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8"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9"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0"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3241"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2"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3243"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4"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5"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6"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7"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8"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9"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0"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1"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2"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3"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4"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5"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6"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7"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8"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9"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60"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61"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62"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63"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64"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grpSp>
        <p:grpSp>
          <p:nvGrpSpPr>
            <p:cNvPr id="3081" name="Group 191"/>
            <p:cNvGrpSpPr>
              <a:grpSpLocks/>
            </p:cNvGrpSpPr>
            <p:nvPr/>
          </p:nvGrpSpPr>
          <p:grpSpPr bwMode="auto">
            <a:xfrm>
              <a:off x="1506" y="2520"/>
              <a:ext cx="1130" cy="1251"/>
              <a:chOff x="4560" y="2928"/>
              <a:chExt cx="1130" cy="1251"/>
            </a:xfrm>
          </p:grpSpPr>
          <p:sp>
            <p:nvSpPr>
              <p:cNvPr id="3082"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3"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4"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5"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6"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7"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8"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9"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90"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grpSp>
      </p:grpSp>
      <p:sp>
        <p:nvSpPr>
          <p:cNvPr id="3075" name="Title 4"/>
          <p:cNvSpPr>
            <a:spLocks noGrp="1"/>
          </p:cNvSpPr>
          <p:nvPr>
            <p:ph type="title"/>
          </p:nvPr>
        </p:nvSpPr>
        <p:spPr bwMode="auto">
          <a:xfrm>
            <a:off x="457200" y="904470"/>
            <a:ext cx="8229600" cy="868346"/>
          </a:xfrm>
          <a:prstGeom prst="rect">
            <a:avLst/>
          </a:prstGeom>
          <a:ln>
            <a:miter lim="800000"/>
            <a:headEnd/>
            <a:tailEnd/>
          </a:ln>
          <a:effectLst>
            <a:outerShdw dist="35921" dir="2700000" algn="ctr" rotWithShape="0">
              <a:srgbClr val="EB7A3B"/>
            </a:outerShdw>
          </a:effectLst>
        </p:spPr>
        <p:txBody>
          <a:bodyPr/>
          <a:lstStyle/>
          <a:p>
            <a:pPr eaLnBrk="1" hangingPunct="1">
              <a:lnSpc>
                <a:spcPct val="150000"/>
              </a:lnSpc>
              <a:defRPr/>
            </a:pP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b="1" dirty="0" smtClean="0">
                <a:solidFill>
                  <a:srgbClr val="5F5F5F"/>
                </a:solidFill>
                <a:latin typeface="Calibri" pitchFamily="34" charset="0"/>
              </a:rPr>
              <a:t>South Region</a:t>
            </a:r>
            <a:br>
              <a:rPr lang="en-GB" b="1" dirty="0" smtClean="0">
                <a:solidFill>
                  <a:srgbClr val="5F5F5F"/>
                </a:solidFill>
                <a:latin typeface="Calibri" pitchFamily="34" charset="0"/>
              </a:rPr>
            </a:br>
            <a:r>
              <a:rPr lang="en-GB" sz="3600" b="1" dirty="0" smtClean="0">
                <a:solidFill>
                  <a:srgbClr val="2A3F82"/>
                </a:solidFill>
                <a:latin typeface="Calibri" pitchFamily="34" charset="0"/>
              </a:rPr>
              <a:t> </a:t>
            </a:r>
            <a:r>
              <a:rPr lang="en-GB" sz="3600" i="1" dirty="0" smtClean="0">
                <a:solidFill>
                  <a:srgbClr val="2A3F82"/>
                </a:solidFill>
                <a:latin typeface="Calibri" pitchFamily="34" charset="0"/>
              </a:rPr>
              <a:t>Second Edition</a:t>
            </a:r>
            <a:endParaRPr lang="en-GB" sz="4330" i="1" dirty="0" smtClean="0">
              <a:solidFill>
                <a:srgbClr val="5F5F5F"/>
              </a:solidFill>
              <a:latin typeface="Calibri" pitchFamily="34" charset="0"/>
            </a:endParaRPr>
          </a:p>
        </p:txBody>
      </p:sp>
      <p:pic>
        <p:nvPicPr>
          <p:cNvPr id="3076" name="Picture 2" descr="ENTSOG_LOGO_001.png"/>
          <p:cNvPicPr>
            <a:picLocks noChangeAspect="1" noChangeArrowheads="1"/>
          </p:cNvPicPr>
          <p:nvPr/>
        </p:nvPicPr>
        <p:blipFill>
          <a:blip r:embed="rId3" cstate="print"/>
          <a:srcRect/>
          <a:stretch>
            <a:fillRect/>
          </a:stretch>
        </p:blipFill>
        <p:spPr bwMode="auto">
          <a:xfrm>
            <a:off x="7380312" y="6165304"/>
            <a:ext cx="1000125" cy="571500"/>
          </a:xfrm>
          <a:prstGeom prst="rect">
            <a:avLst/>
          </a:prstGeom>
          <a:noFill/>
          <a:ln w="9525">
            <a:noFill/>
            <a:miter lim="800000"/>
            <a:headEnd/>
            <a:tailEnd/>
          </a:ln>
        </p:spPr>
      </p:pic>
      <p:sp>
        <p:nvSpPr>
          <p:cNvPr id="3077" name="Title 4"/>
          <p:cNvSpPr>
            <a:spLocks/>
          </p:cNvSpPr>
          <p:nvPr/>
        </p:nvSpPr>
        <p:spPr bwMode="auto">
          <a:xfrm>
            <a:off x="900113" y="1196752"/>
            <a:ext cx="7343775" cy="935980"/>
          </a:xfrm>
          <a:prstGeom prst="rect">
            <a:avLst/>
          </a:prstGeom>
          <a:noFill/>
          <a:ln w="9525">
            <a:noFill/>
            <a:miter lim="800000"/>
            <a:headEnd/>
            <a:tailEnd/>
          </a:ln>
        </p:spPr>
        <p:txBody>
          <a:bodyPr/>
          <a:lstStyle/>
          <a:p>
            <a:pPr algn="ctr"/>
            <a:r>
              <a:rPr lang="en-GB" sz="4400" dirty="0">
                <a:solidFill>
                  <a:srgbClr val="2A3F82"/>
                </a:solidFill>
                <a:latin typeface="Calibri" pitchFamily="34" charset="0"/>
              </a:rPr>
              <a:t>Gas Regional Investment </a:t>
            </a:r>
            <a:r>
              <a:rPr lang="en-GB" sz="4400" dirty="0" smtClean="0">
                <a:solidFill>
                  <a:srgbClr val="2A3F82"/>
                </a:solidFill>
                <a:latin typeface="Calibri" pitchFamily="34" charset="0"/>
              </a:rPr>
              <a:t>Plan</a:t>
            </a:r>
            <a:endParaRPr lang="en-GB" sz="4400" dirty="0">
              <a:solidFill>
                <a:srgbClr val="2A3F82"/>
              </a:solidFill>
              <a:latin typeface="Calibri" pitchFamily="34" charset="0"/>
            </a:endParaRPr>
          </a:p>
        </p:txBody>
      </p:sp>
      <p:sp>
        <p:nvSpPr>
          <p:cNvPr id="3078"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sz="1800" b="0">
              <a:solidFill>
                <a:prstClr val="black"/>
              </a:solidFill>
            </a:endParaRPr>
          </a:p>
        </p:txBody>
      </p:sp>
      <p:sp>
        <p:nvSpPr>
          <p:cNvPr id="3079" name="Sous-titre 2"/>
          <p:cNvSpPr txBox="1">
            <a:spLocks/>
          </p:cNvSpPr>
          <p:nvPr/>
        </p:nvSpPr>
        <p:spPr bwMode="auto">
          <a:xfrm>
            <a:off x="3347864" y="4797152"/>
            <a:ext cx="5327650" cy="590550"/>
          </a:xfrm>
          <a:prstGeom prst="rect">
            <a:avLst/>
          </a:prstGeom>
          <a:noFill/>
          <a:ln w="9525">
            <a:noFill/>
            <a:miter lim="800000"/>
            <a:headEnd/>
            <a:tailEnd/>
          </a:ln>
          <a:effectLst>
            <a:outerShdw dist="28398" dir="1593903" algn="ctr" rotWithShape="0">
              <a:schemeClr val="tx1"/>
            </a:outerShdw>
          </a:effectLst>
        </p:spPr>
        <p:txBody>
          <a:bodyPr/>
          <a:lstStyle/>
          <a:p>
            <a:pPr algn="ctr" eaLnBrk="0" hangingPunct="0">
              <a:spcBef>
                <a:spcPct val="20000"/>
              </a:spcBef>
              <a:buFont typeface="Arial" charset="0"/>
              <a:buNone/>
              <a:defRPr/>
            </a:pPr>
            <a:r>
              <a:rPr lang="en-GB" sz="3000" b="0" dirty="0" smtClean="0">
                <a:solidFill>
                  <a:srgbClr val="5F5F5F"/>
                </a:solidFill>
                <a:latin typeface="Calibri" pitchFamily="34" charset="0"/>
              </a:rPr>
              <a:t>27</a:t>
            </a:r>
            <a:r>
              <a:rPr lang="en-GB" sz="3000" b="0" baseline="30000" dirty="0" smtClean="0">
                <a:solidFill>
                  <a:srgbClr val="5F5F5F"/>
                </a:solidFill>
                <a:latin typeface="Calibri" pitchFamily="34" charset="0"/>
              </a:rPr>
              <a:t>th</a:t>
            </a:r>
            <a:r>
              <a:rPr lang="en-GB" sz="3000" b="0" dirty="0" smtClean="0">
                <a:solidFill>
                  <a:srgbClr val="5F5F5F"/>
                </a:solidFill>
                <a:latin typeface="Calibri" pitchFamily="34" charset="0"/>
              </a:rPr>
              <a:t> IG </a:t>
            </a:r>
            <a:r>
              <a:rPr lang="en-GB" sz="3000" b="0" dirty="0">
                <a:solidFill>
                  <a:srgbClr val="5F5F5F"/>
                </a:solidFill>
                <a:latin typeface="Calibri" pitchFamily="34" charset="0"/>
              </a:rPr>
              <a:t>– </a:t>
            </a:r>
            <a:r>
              <a:rPr lang="en-GB" sz="3000" b="0" dirty="0" smtClean="0">
                <a:solidFill>
                  <a:srgbClr val="5F5F5F"/>
                </a:solidFill>
                <a:latin typeface="Calibri" pitchFamily="34" charset="0"/>
              </a:rPr>
              <a:t>28 March 2014</a:t>
            </a:r>
            <a:endParaRPr lang="en-GB" sz="3000" b="0" dirty="0">
              <a:solidFill>
                <a:srgbClr val="5F5F5F"/>
              </a:solidFill>
              <a:latin typeface="Calibri" pitchFamily="34" charset="0"/>
            </a:endParaRPr>
          </a:p>
        </p:txBody>
      </p:sp>
    </p:spTree>
    <p:extLst>
      <p:ext uri="{BB962C8B-B14F-4D97-AF65-F5344CB8AC3E}">
        <p14:creationId xmlns:p14="http://schemas.microsoft.com/office/powerpoint/2010/main" val="27487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bwMode="auto">
          <a:prstGeom prst="rect">
            <a:avLst/>
          </a:prstGeom>
          <a:noFill/>
          <a:ln>
            <a:miter lim="800000"/>
            <a:headEnd/>
            <a:tailEnd/>
          </a:ln>
        </p:spPr>
        <p:txBody>
          <a:bodyPr/>
          <a:lstStyle/>
          <a:p>
            <a:pPr eaLnBrk="1" hangingPunct="1"/>
            <a:r>
              <a:rPr lang="en-GB" sz="3600" b="1" dirty="0" smtClean="0">
                <a:solidFill>
                  <a:schemeClr val="accent1">
                    <a:lumMod val="75000"/>
                  </a:schemeClr>
                </a:solidFill>
                <a:latin typeface="Calibri" pitchFamily="34" charset="0"/>
              </a:rPr>
              <a:t>Table of content </a:t>
            </a:r>
            <a:endParaRPr lang="en-GB" sz="3400" b="1" dirty="0" smtClean="0">
              <a:solidFill>
                <a:schemeClr val="accent1">
                  <a:lumMod val="75000"/>
                </a:schemeClr>
              </a:solidFill>
              <a:latin typeface="Calibri" pitchFamily="34" charset="0"/>
              <a:cs typeface="Arial" charset="0"/>
            </a:endParaRPr>
          </a:p>
        </p:txBody>
      </p:sp>
      <p:sp>
        <p:nvSpPr>
          <p:cNvPr id="4099"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504059E5-34A3-4DC0-B2D6-FBE15F14D942}" type="slidenum">
              <a:rPr lang="en-GB" sz="1400" b="0">
                <a:solidFill>
                  <a:srgbClr val="666666"/>
                </a:solidFill>
                <a:latin typeface="Calibri" pitchFamily="34" charset="0"/>
              </a:rPr>
              <a:pPr algn="r"/>
              <a:t>22</a:t>
            </a:fld>
            <a:endParaRPr lang="en-GB" sz="1400" b="0">
              <a:solidFill>
                <a:srgbClr val="666666"/>
              </a:solidFill>
              <a:latin typeface="Calibri" pitchFamily="34" charset="0"/>
            </a:endParaRPr>
          </a:p>
        </p:txBody>
      </p:sp>
      <p:sp>
        <p:nvSpPr>
          <p:cNvPr id="194564" name="Espace réservé du contenu 2"/>
          <p:cNvSpPr txBox="1">
            <a:spLocks/>
          </p:cNvSpPr>
          <p:nvPr/>
        </p:nvSpPr>
        <p:spPr bwMode="auto">
          <a:xfrm>
            <a:off x="395536" y="1268760"/>
            <a:ext cx="8353425" cy="4968552"/>
          </a:xfrm>
          <a:prstGeom prst="rect">
            <a:avLst/>
          </a:prstGeom>
          <a:noFill/>
          <a:ln w="9525">
            <a:noFill/>
            <a:miter lim="800000"/>
            <a:headEnd/>
            <a:tailEnd/>
          </a:ln>
        </p:spPr>
        <p:txBody>
          <a:bodyPr/>
          <a:lstStyle/>
          <a:p>
            <a:pPr marL="534988" lvl="1" indent="-354013">
              <a:lnSpc>
                <a:spcPct val="150000"/>
              </a:lnSpc>
              <a:spcBef>
                <a:spcPct val="10000"/>
              </a:spcBef>
              <a:buFont typeface="Arial" charset="0"/>
              <a:buAutoNum type="arabicPeriod"/>
              <a:defRPr/>
            </a:pPr>
            <a:r>
              <a:rPr lang="en-GB" sz="3200" dirty="0" smtClean="0">
                <a:solidFill>
                  <a:srgbClr val="1F497D">
                    <a:lumMod val="60000"/>
                    <a:lumOff val="40000"/>
                  </a:srgbClr>
                </a:solidFill>
                <a:latin typeface="Calibri" pitchFamily="34" charset="0"/>
              </a:rPr>
              <a:t>Perimeter / objectives</a:t>
            </a:r>
          </a:p>
          <a:p>
            <a:pPr marL="534988" lvl="1" indent="-354013">
              <a:lnSpc>
                <a:spcPct val="150000"/>
              </a:lnSpc>
              <a:spcBef>
                <a:spcPct val="10000"/>
              </a:spcBef>
              <a:buFont typeface="Arial" charset="0"/>
              <a:buAutoNum type="arabicPeriod"/>
              <a:defRPr/>
            </a:pPr>
            <a:r>
              <a:rPr lang="en-GB" sz="3200" dirty="0" smtClean="0">
                <a:solidFill>
                  <a:srgbClr val="1F497D">
                    <a:lumMod val="60000"/>
                    <a:lumOff val="40000"/>
                  </a:srgbClr>
                </a:solidFill>
                <a:latin typeface="Calibri" pitchFamily="34" charset="0"/>
              </a:rPr>
              <a:t>Content</a:t>
            </a:r>
          </a:p>
          <a:p>
            <a:pPr marL="534988" lvl="1" indent="-354013">
              <a:lnSpc>
                <a:spcPct val="150000"/>
              </a:lnSpc>
              <a:spcBef>
                <a:spcPct val="10000"/>
              </a:spcBef>
              <a:buFont typeface="Arial" charset="0"/>
              <a:buAutoNum type="arabicPeriod"/>
              <a:defRPr/>
            </a:pPr>
            <a:r>
              <a:rPr lang="en-GB" sz="3200" dirty="0" smtClean="0">
                <a:solidFill>
                  <a:srgbClr val="1F497D">
                    <a:lumMod val="60000"/>
                    <a:lumOff val="40000"/>
                  </a:srgbClr>
                </a:solidFill>
                <a:latin typeface="Calibri" pitchFamily="34" charset="0"/>
              </a:rPr>
              <a:t>Planning</a:t>
            </a:r>
          </a:p>
          <a:p>
            <a:pPr marL="534988" lvl="1" indent="-354013">
              <a:spcBef>
                <a:spcPct val="10000"/>
              </a:spcBef>
              <a:buFont typeface="Arial" charset="0"/>
              <a:buAutoNum type="arabicPeriod"/>
              <a:defRPr/>
            </a:pPr>
            <a:endParaRPr lang="en-GB" sz="2800" dirty="0">
              <a:solidFill>
                <a:srgbClr val="1F497D">
                  <a:lumMod val="60000"/>
                  <a:lumOff val="40000"/>
                </a:srgbClr>
              </a:solidFill>
              <a:latin typeface="Calibri" pitchFamily="34" charset="0"/>
            </a:endParaRPr>
          </a:p>
          <a:p>
            <a:pPr marL="534988" lvl="1" indent="-354013">
              <a:spcBef>
                <a:spcPct val="10000"/>
              </a:spcBef>
              <a:buFont typeface="Arial" charset="0"/>
              <a:buAutoNum type="arabicPeriod"/>
              <a:defRPr/>
            </a:pPr>
            <a:endParaRPr lang="en-GB" sz="2800" dirty="0">
              <a:solidFill>
                <a:srgbClr val="1F497D">
                  <a:lumMod val="60000"/>
                  <a:lumOff val="40000"/>
                </a:srgbClr>
              </a:solidFill>
              <a:latin typeface="Calibri" pitchFamily="34" charset="0"/>
            </a:endParaRPr>
          </a:p>
          <a:p>
            <a:pPr marL="342900" indent="-342900">
              <a:spcBef>
                <a:spcPct val="10000"/>
              </a:spcBef>
              <a:buFont typeface="Arial" charset="0"/>
              <a:buNone/>
              <a:defRPr/>
            </a:pPr>
            <a:endParaRPr lang="en-GB" sz="2000"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dirty="0">
              <a:solidFill>
                <a:srgbClr val="2A3C82"/>
              </a:solidFill>
              <a:latin typeface="Calibri" pitchFamily="34" charset="0"/>
            </a:endParaRPr>
          </a:p>
        </p:txBody>
      </p:sp>
    </p:spTree>
    <p:extLst>
      <p:ext uri="{BB962C8B-B14F-4D97-AF65-F5344CB8AC3E}">
        <p14:creationId xmlns:p14="http://schemas.microsoft.com/office/powerpoint/2010/main" val="861104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7"/>
          <p:cNvPicPr>
            <a:picLocks noChangeAspect="1" noChangeArrowheads="1"/>
          </p:cNvPicPr>
          <p:nvPr/>
        </p:nvPicPr>
        <p:blipFill>
          <a:blip r:embed="rId3" cstate="print"/>
          <a:srcRect/>
          <a:stretch>
            <a:fillRect/>
          </a:stretch>
        </p:blipFill>
        <p:spPr bwMode="auto">
          <a:xfrm>
            <a:off x="7092825" y="4869011"/>
            <a:ext cx="1871663" cy="15843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1035" t="17636" r="17406" b="11806"/>
          <a:stretch>
            <a:fillRect/>
          </a:stretch>
        </p:blipFill>
        <p:spPr bwMode="auto">
          <a:xfrm>
            <a:off x="6876256" y="116632"/>
            <a:ext cx="2088232" cy="1772816"/>
          </a:xfrm>
          <a:prstGeom prst="rect">
            <a:avLst/>
          </a:prstGeom>
          <a:noFill/>
          <a:ln w="38100" cmpd="dbl">
            <a:solidFill>
              <a:srgbClr val="B2B2B2"/>
            </a:solidFill>
            <a:miter lim="800000"/>
            <a:headEnd/>
            <a:tailEnd/>
          </a:ln>
        </p:spPr>
      </p:pic>
      <p:sp>
        <p:nvSpPr>
          <p:cNvPr id="157708" name="Oval 12"/>
          <p:cNvSpPr>
            <a:spLocks noChangeArrowheads="1"/>
          </p:cNvSpPr>
          <p:nvPr/>
        </p:nvSpPr>
        <p:spPr bwMode="auto">
          <a:xfrm>
            <a:off x="2627313" y="2205038"/>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sz="1800" b="0">
              <a:solidFill>
                <a:prstClr val="black"/>
              </a:solidFill>
            </a:endParaRPr>
          </a:p>
        </p:txBody>
      </p:sp>
      <p:sp>
        <p:nvSpPr>
          <p:cNvPr id="7173" name="Title 1"/>
          <p:cNvSpPr>
            <a:spLocks/>
          </p:cNvSpPr>
          <p:nvPr/>
        </p:nvSpPr>
        <p:spPr bwMode="auto">
          <a:xfrm>
            <a:off x="0" y="0"/>
            <a:ext cx="9144000" cy="868363"/>
          </a:xfrm>
          <a:prstGeom prst="rect">
            <a:avLst/>
          </a:prstGeom>
          <a:noFill/>
          <a:ln w="9525">
            <a:noFill/>
            <a:miter lim="800000"/>
            <a:headEnd/>
            <a:tailEnd/>
          </a:ln>
        </p:spPr>
        <p:txBody>
          <a:bodyPr/>
          <a:lstStyle/>
          <a:p>
            <a:pPr algn="ctr" eaLnBrk="0" hangingPunct="0"/>
            <a:r>
              <a:rPr lang="en-US" sz="3200" dirty="0" smtClean="0">
                <a:solidFill>
                  <a:srgbClr val="2A3F82"/>
                </a:solidFill>
                <a:latin typeface="Calibri" pitchFamily="34" charset="0"/>
              </a:rPr>
              <a:t>Perimeter /Objectives</a:t>
            </a:r>
            <a:endParaRPr lang="en-US" sz="3200" dirty="0">
              <a:solidFill>
                <a:srgbClr val="2A3F82"/>
              </a:solidFill>
              <a:latin typeface="Calibri" pitchFamily="34" charset="0"/>
            </a:endParaRPr>
          </a:p>
        </p:txBody>
      </p:sp>
      <p:sp>
        <p:nvSpPr>
          <p:cNvPr id="17" name="Espace réservé du contenu 2"/>
          <p:cNvSpPr txBox="1">
            <a:spLocks/>
          </p:cNvSpPr>
          <p:nvPr/>
        </p:nvSpPr>
        <p:spPr bwMode="auto">
          <a:xfrm>
            <a:off x="251520" y="548680"/>
            <a:ext cx="6768752" cy="3816424"/>
          </a:xfrm>
          <a:prstGeom prst="rect">
            <a:avLst/>
          </a:prstGeom>
          <a:noFill/>
          <a:ln w="9525">
            <a:noFill/>
            <a:miter lim="800000"/>
            <a:headEnd/>
            <a:tailEnd/>
          </a:ln>
        </p:spPr>
        <p:txBody>
          <a:bodyPr/>
          <a:lstStyle/>
          <a:p>
            <a:pPr marL="77788" indent="-354013">
              <a:spcBef>
                <a:spcPct val="10000"/>
              </a:spcBef>
              <a:buFont typeface="Wingdings" pitchFamily="2" charset="2"/>
              <a:buChar char="Ø"/>
              <a:defRPr/>
            </a:pPr>
            <a:r>
              <a:rPr lang="en-GB" sz="2800" dirty="0" smtClean="0">
                <a:solidFill>
                  <a:srgbClr val="4F81BD">
                    <a:lumMod val="75000"/>
                  </a:srgbClr>
                </a:solidFill>
                <a:latin typeface="Calibri" pitchFamily="34" charset="0"/>
              </a:rPr>
              <a:t>3 Countries (FR, SP, PT) and 4 TSOs </a:t>
            </a:r>
          </a:p>
          <a:p>
            <a:pPr marL="77788" indent="-354013">
              <a:spcBef>
                <a:spcPct val="10000"/>
              </a:spcBef>
              <a:buFont typeface="Wingdings" pitchFamily="2" charset="2"/>
              <a:buChar char="Ø"/>
              <a:defRPr/>
            </a:pPr>
            <a:r>
              <a:rPr lang="en-GB" sz="2800" dirty="0" smtClean="0">
                <a:solidFill>
                  <a:srgbClr val="4F81BD">
                    <a:lumMod val="75000"/>
                  </a:srgbClr>
                </a:solidFill>
                <a:latin typeface="Calibri" pitchFamily="34" charset="0"/>
              </a:rPr>
              <a:t>Main </a:t>
            </a:r>
            <a:r>
              <a:rPr lang="en-GB" sz="2800" dirty="0">
                <a:solidFill>
                  <a:srgbClr val="4F81BD">
                    <a:lumMod val="75000"/>
                  </a:srgbClr>
                </a:solidFill>
                <a:latin typeface="Calibri" pitchFamily="34" charset="0"/>
              </a:rPr>
              <a:t>drivers/objectives </a:t>
            </a:r>
            <a:endParaRPr lang="en-GB" dirty="0">
              <a:solidFill>
                <a:srgbClr val="1F497D">
                  <a:lumMod val="60000"/>
                  <a:lumOff val="40000"/>
                </a:srgbClr>
              </a:solidFill>
              <a:latin typeface="Calibri" pitchFamily="34" charset="0"/>
            </a:endParaRPr>
          </a:p>
          <a:p>
            <a:pPr marL="77788" indent="-354013">
              <a:spcBef>
                <a:spcPct val="10000"/>
              </a:spcBef>
              <a:buFont typeface="Arial" pitchFamily="34" charset="0"/>
              <a:buChar char="•"/>
              <a:defRPr/>
            </a:pPr>
            <a:r>
              <a:rPr lang="en-GB" dirty="0" smtClean="0">
                <a:solidFill>
                  <a:srgbClr val="1F497D">
                    <a:lumMod val="60000"/>
                    <a:lumOff val="40000"/>
                  </a:srgbClr>
                </a:solidFill>
                <a:latin typeface="Calibri" pitchFamily="34" charset="0"/>
              </a:rPr>
              <a:t>Complementing the EU-TYNDP 2013</a:t>
            </a:r>
          </a:p>
          <a:p>
            <a:pPr marL="77788" indent="-354013">
              <a:spcBef>
                <a:spcPct val="10000"/>
              </a:spcBef>
              <a:buFont typeface="Arial" pitchFamily="34" charset="0"/>
              <a:buChar char="•"/>
              <a:defRPr/>
            </a:pPr>
            <a:r>
              <a:rPr lang="en-GB" dirty="0" smtClean="0">
                <a:solidFill>
                  <a:srgbClr val="1F497D">
                    <a:lumMod val="60000"/>
                    <a:lumOff val="40000"/>
                  </a:srgbClr>
                </a:solidFill>
                <a:latin typeface="Calibri" pitchFamily="34" charset="0"/>
              </a:rPr>
              <a:t>Feedbacks received:</a:t>
            </a:r>
            <a:endParaRPr lang="en-GB" dirty="0">
              <a:solidFill>
                <a:srgbClr val="1F497D">
                  <a:lumMod val="60000"/>
                  <a:lumOff val="40000"/>
                </a:srgbClr>
              </a:solidFill>
              <a:latin typeface="Calibri" pitchFamily="34" charset="0"/>
            </a:endParaRPr>
          </a:p>
          <a:p>
            <a:pPr marL="534988" lvl="1" indent="-354013">
              <a:spcBef>
                <a:spcPct val="10000"/>
              </a:spcBef>
              <a:buFont typeface="Wingdings"/>
              <a:buChar char="à"/>
              <a:defRPr/>
            </a:pPr>
            <a:r>
              <a:rPr lang="en-GB" b="0" i="1" dirty="0" smtClean="0">
                <a:solidFill>
                  <a:srgbClr val="92D050"/>
                </a:solidFill>
                <a:latin typeface="Calibri" pitchFamily="34" charset="0"/>
              </a:rPr>
              <a:t>updated information / TYNDP</a:t>
            </a:r>
          </a:p>
          <a:p>
            <a:pPr marL="534988" lvl="1" indent="-354013">
              <a:spcBef>
                <a:spcPct val="10000"/>
              </a:spcBef>
              <a:buFont typeface="Wingdings"/>
              <a:buChar char="à"/>
              <a:defRPr/>
            </a:pPr>
            <a:r>
              <a:rPr lang="en-GB" b="0" i="1" dirty="0" smtClean="0">
                <a:solidFill>
                  <a:srgbClr val="92D050"/>
                </a:solidFill>
                <a:latin typeface="Calibri" pitchFamily="34" charset="0"/>
                <a:sym typeface="Wingdings" pitchFamily="2" charset="2"/>
              </a:rPr>
              <a:t>More harmonization (with ENTSOG assistance)</a:t>
            </a:r>
          </a:p>
          <a:p>
            <a:pPr marL="534988" lvl="1" indent="-354013">
              <a:spcBef>
                <a:spcPct val="10000"/>
              </a:spcBef>
              <a:buFont typeface="Wingdings"/>
              <a:buChar char="à"/>
              <a:defRPr/>
            </a:pPr>
            <a:r>
              <a:rPr lang="en-GB" b="0" i="1" dirty="0" smtClean="0">
                <a:solidFill>
                  <a:srgbClr val="92D050"/>
                </a:solidFill>
                <a:latin typeface="Calibri" pitchFamily="34" charset="0"/>
              </a:rPr>
              <a:t>More communication/consultation</a:t>
            </a:r>
            <a:endParaRPr lang="en-GB" b="0" i="1" dirty="0">
              <a:solidFill>
                <a:srgbClr val="92D050"/>
              </a:solidFill>
              <a:latin typeface="Calibri" pitchFamily="34" charset="0"/>
            </a:endParaRPr>
          </a:p>
          <a:p>
            <a:pPr marL="534988" lvl="1" indent="-354013">
              <a:spcBef>
                <a:spcPct val="10000"/>
              </a:spcBef>
              <a:buFont typeface="Wingdings"/>
              <a:buChar char="à"/>
              <a:defRPr/>
            </a:pPr>
            <a:r>
              <a:rPr lang="en-GB" b="0" i="1" dirty="0" smtClean="0">
                <a:solidFill>
                  <a:srgbClr val="92D050"/>
                </a:solidFill>
                <a:latin typeface="Calibri" pitchFamily="34" charset="0"/>
              </a:rPr>
              <a:t>More comprehensive approach on the system needs and on remedies (projects)</a:t>
            </a:r>
          </a:p>
        </p:txBody>
      </p:sp>
      <p:sp>
        <p:nvSpPr>
          <p:cNvPr id="9" name="Espace réservé du contenu 2"/>
          <p:cNvSpPr txBox="1">
            <a:spLocks/>
          </p:cNvSpPr>
          <p:nvPr/>
        </p:nvSpPr>
        <p:spPr bwMode="auto">
          <a:xfrm>
            <a:off x="250825" y="3357563"/>
            <a:ext cx="8642350" cy="1295400"/>
          </a:xfrm>
          <a:prstGeom prst="rect">
            <a:avLst/>
          </a:prstGeom>
          <a:noFill/>
          <a:ln w="9525">
            <a:noFill/>
            <a:miter lim="800000"/>
            <a:headEnd/>
            <a:tailEnd/>
          </a:ln>
        </p:spPr>
        <p:txBody>
          <a:bodyPr/>
          <a:lstStyle/>
          <a:p>
            <a:pPr marL="77788" indent="-354013" algn="just">
              <a:spcBef>
                <a:spcPct val="10000"/>
              </a:spcBef>
              <a:defRPr/>
            </a:pPr>
            <a:r>
              <a:rPr lang="en-GB" sz="2000" i="1" dirty="0">
                <a:solidFill>
                  <a:prstClr val="black"/>
                </a:solidFill>
                <a:latin typeface="Calibri" pitchFamily="34" charset="0"/>
              </a:rPr>
              <a:t> </a:t>
            </a:r>
            <a:endParaRPr lang="en-GB" sz="2800" dirty="0">
              <a:solidFill>
                <a:srgbClr val="2A3C82"/>
              </a:solidFill>
              <a:latin typeface="Calibri" pitchFamily="34" charset="0"/>
            </a:endParaRPr>
          </a:p>
          <a:p>
            <a:pPr marL="342900" indent="-342900" algn="just">
              <a:spcBef>
                <a:spcPct val="10000"/>
              </a:spcBef>
              <a:buFont typeface="Arial" pitchFamily="34" charset="0"/>
              <a:buChar char="•"/>
              <a:defRPr/>
            </a:pPr>
            <a:endParaRPr lang="en-GB" dirty="0">
              <a:solidFill>
                <a:srgbClr val="2A3C82"/>
              </a:solidFill>
              <a:latin typeface="Calibri" pitchFamily="34" charset="0"/>
            </a:endParaRPr>
          </a:p>
          <a:p>
            <a:pPr marL="534988" lvl="1" indent="-354013">
              <a:spcBef>
                <a:spcPct val="10000"/>
              </a:spcBef>
              <a:defRPr/>
            </a:pPr>
            <a:endParaRPr lang="en-GB" sz="2000"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dirty="0">
              <a:solidFill>
                <a:srgbClr val="2A3C82"/>
              </a:solidFill>
              <a:latin typeface="Calibri" pitchFamily="34" charset="0"/>
            </a:endParaRPr>
          </a:p>
        </p:txBody>
      </p:sp>
      <p:sp>
        <p:nvSpPr>
          <p:cNvPr id="7176" name="Espace réservé du contenu 2"/>
          <p:cNvSpPr txBox="1">
            <a:spLocks/>
          </p:cNvSpPr>
          <p:nvPr/>
        </p:nvSpPr>
        <p:spPr bwMode="auto">
          <a:xfrm>
            <a:off x="251520" y="4869160"/>
            <a:ext cx="6769100" cy="1224136"/>
          </a:xfrm>
          <a:prstGeom prst="rect">
            <a:avLst/>
          </a:prstGeom>
          <a:noFill/>
          <a:ln w="9525">
            <a:noFill/>
            <a:miter lim="800000"/>
            <a:headEnd/>
            <a:tailEnd/>
          </a:ln>
        </p:spPr>
        <p:txBody>
          <a:bodyPr/>
          <a:lstStyle/>
          <a:p>
            <a:pPr marL="77788" indent="-354013" algn="just">
              <a:spcBef>
                <a:spcPct val="10000"/>
              </a:spcBef>
            </a:pPr>
            <a:r>
              <a:rPr lang="en-GB" sz="1800" b="0" i="1" dirty="0">
                <a:solidFill>
                  <a:srgbClr val="92D050"/>
                </a:solidFill>
              </a:rPr>
              <a:t>“The strategic concept of the </a:t>
            </a:r>
            <a:r>
              <a:rPr lang="en-GB" sz="1800" b="0" i="1" u="sng" dirty="0">
                <a:solidFill>
                  <a:srgbClr val="92D050"/>
                </a:solidFill>
              </a:rPr>
              <a:t>North-South Corridor in Western Europe</a:t>
            </a:r>
            <a:r>
              <a:rPr lang="en-GB" sz="1800" b="0" i="1" dirty="0">
                <a:solidFill>
                  <a:srgbClr val="92D050"/>
                </a:solidFill>
              </a:rPr>
              <a:t>, that is to better interconnect the Mediterranean area and thus supplies from Africa and the Northern supply Corridor with supplies from Norway and Russia.” (EC, EIP for 2020)</a:t>
            </a:r>
          </a:p>
        </p:txBody>
      </p:sp>
      <p:pic>
        <p:nvPicPr>
          <p:cNvPr id="7177" name="Picture 10" descr="C:\Users\CZ1055\Local\Document\GRIP\2013\TYNDP\frontpage.JPG"/>
          <p:cNvPicPr>
            <a:picLocks noChangeAspect="1" noChangeArrowheads="1"/>
          </p:cNvPicPr>
          <p:nvPr/>
        </p:nvPicPr>
        <p:blipFill>
          <a:blip r:embed="rId5" cstate="print"/>
          <a:srcRect/>
          <a:stretch>
            <a:fillRect/>
          </a:stretch>
        </p:blipFill>
        <p:spPr bwMode="auto">
          <a:xfrm>
            <a:off x="7164288" y="1988840"/>
            <a:ext cx="1677862" cy="2376364"/>
          </a:xfrm>
          <a:prstGeom prst="rect">
            <a:avLst/>
          </a:prstGeom>
          <a:noFill/>
          <a:ln w="9525">
            <a:noFill/>
            <a:miter lim="800000"/>
            <a:headEnd/>
            <a:tailEnd/>
          </a:ln>
        </p:spPr>
      </p:pic>
      <p:sp>
        <p:nvSpPr>
          <p:cNvPr id="10" name="Espace réservé du contenu 2"/>
          <p:cNvSpPr txBox="1">
            <a:spLocks/>
          </p:cNvSpPr>
          <p:nvPr/>
        </p:nvSpPr>
        <p:spPr bwMode="auto">
          <a:xfrm>
            <a:off x="179512" y="4365104"/>
            <a:ext cx="8640960" cy="504056"/>
          </a:xfrm>
          <a:prstGeom prst="rect">
            <a:avLst/>
          </a:prstGeom>
          <a:noFill/>
          <a:ln w="9525">
            <a:noFill/>
            <a:miter lim="800000"/>
            <a:headEnd/>
            <a:tailEnd/>
          </a:ln>
        </p:spPr>
        <p:txBody>
          <a:bodyPr/>
          <a:lstStyle/>
          <a:p>
            <a:pPr marL="342900" indent="-342900" algn="just">
              <a:spcBef>
                <a:spcPct val="10000"/>
              </a:spcBef>
              <a:buFont typeface="Arial" pitchFamily="34" charset="0"/>
              <a:buChar char="•"/>
              <a:defRPr/>
            </a:pPr>
            <a:r>
              <a:rPr lang="en-GB" dirty="0" smtClean="0">
                <a:solidFill>
                  <a:srgbClr val="1F497D">
                    <a:lumMod val="60000"/>
                    <a:lumOff val="40000"/>
                  </a:srgbClr>
                </a:solidFill>
                <a:latin typeface="Calibri" pitchFamily="34" charset="0"/>
              </a:rPr>
              <a:t>EU energy policy, “Trans-European energy infrastructure” </a:t>
            </a:r>
            <a:r>
              <a:rPr lang="en-GB" sz="1400" b="0" dirty="0" smtClean="0">
                <a:solidFill>
                  <a:srgbClr val="1F497D">
                    <a:lumMod val="60000"/>
                    <a:lumOff val="40000"/>
                  </a:srgbClr>
                </a:solidFill>
                <a:latin typeface="Calibri" pitchFamily="34" charset="0"/>
              </a:rPr>
              <a:t>(17/04/13)</a:t>
            </a:r>
            <a:endParaRPr lang="en-GB" b="0" dirty="0">
              <a:solidFill>
                <a:srgbClr val="1F497D">
                  <a:lumMod val="60000"/>
                  <a:lumOff val="40000"/>
                </a:srgbClr>
              </a:solidFill>
              <a:latin typeface="Calibri" pitchFamily="34" charset="0"/>
            </a:endParaRPr>
          </a:p>
        </p:txBody>
      </p:sp>
    </p:spTree>
    <p:extLst>
      <p:ext uri="{BB962C8B-B14F-4D97-AF65-F5344CB8AC3E}">
        <p14:creationId xmlns:p14="http://schemas.microsoft.com/office/powerpoint/2010/main" val="152550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t>GRIP South – Demand</a:t>
            </a:r>
            <a:b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br>
            <a: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t>ANALYSES </a:t>
            </a:r>
            <a:r>
              <a:rPr lang="en-GB" sz="2400" b="1" dirty="0" smtClean="0">
                <a:solidFill>
                  <a:srgbClr val="B4D13B"/>
                </a:solidFill>
                <a:effectLst>
                  <a:outerShdw blurRad="38100" dist="38100" dir="2700000" algn="tl">
                    <a:srgbClr val="000000">
                      <a:alpha val="43137"/>
                    </a:srgbClr>
                  </a:outerShdw>
                </a:effectLst>
                <a:latin typeface="Calibri" pitchFamily="34" charset="0"/>
                <a:cs typeface="+mn-cs"/>
              </a:rPr>
              <a:t>(2012) &amp; FORECASTS</a:t>
            </a:r>
            <a:endParaRPr lang="en-GB" sz="3200" b="1" dirty="0">
              <a:solidFill>
                <a:srgbClr val="B4D13B"/>
              </a:solidFill>
              <a:effectLst>
                <a:outerShdw blurRad="38100" dist="38100" dir="2700000" algn="tl">
                  <a:srgbClr val="000000">
                    <a:alpha val="43137"/>
                  </a:srgbClr>
                </a:outerShdw>
              </a:effectLst>
              <a:latin typeface="Calibri" pitchFamily="34" charset="0"/>
              <a:cs typeface="+mn-cs"/>
            </a:endParaRPr>
          </a:p>
        </p:txBody>
      </p:sp>
      <p:sp>
        <p:nvSpPr>
          <p:cNvPr id="4" name="3 Marcador de número de diapositiva"/>
          <p:cNvSpPr>
            <a:spLocks noGrp="1"/>
          </p:cNvSpPr>
          <p:nvPr>
            <p:ph type="sldNum" sz="quarter" idx="12"/>
          </p:nvPr>
        </p:nvSpPr>
        <p:spPr>
          <a:prstGeom prst="rect">
            <a:avLst/>
          </a:prstGeom>
        </p:spPr>
        <p:txBody>
          <a:bodyPr/>
          <a:lstStyle/>
          <a:p>
            <a:pPr>
              <a:defRPr/>
            </a:pPr>
            <a:fld id="{752D9E57-5500-4DB8-81EB-EE1488FCB825}" type="slidenum">
              <a:rPr lang="fr-BE" smtClean="0"/>
              <a:pPr>
                <a:defRPr/>
              </a:pPr>
              <a:t>24</a:t>
            </a:fld>
            <a:endParaRPr lang="fr-BE" dirty="0"/>
          </a:p>
        </p:txBody>
      </p:sp>
      <p:sp>
        <p:nvSpPr>
          <p:cNvPr id="6" name="5 Rectángulo"/>
          <p:cNvSpPr/>
          <p:nvPr/>
        </p:nvSpPr>
        <p:spPr>
          <a:xfrm>
            <a:off x="251520" y="4653136"/>
            <a:ext cx="3456384" cy="615553"/>
          </a:xfrm>
          <a:prstGeom prst="rect">
            <a:avLst/>
          </a:prstGeom>
        </p:spPr>
        <p:txBody>
          <a:bodyPr wrap="square">
            <a:spAutoFit/>
          </a:bodyPr>
          <a:lstStyle/>
          <a:p>
            <a:pPr algn="ctr"/>
            <a:r>
              <a:rPr lang="en-US" sz="1800" dirty="0" smtClean="0">
                <a:solidFill>
                  <a:srgbClr val="2A3F82"/>
                </a:solidFill>
                <a:latin typeface="Calibri" pitchFamily="34" charset="0"/>
              </a:rPr>
              <a:t>Weight/size of the South Region:</a:t>
            </a:r>
          </a:p>
          <a:p>
            <a:pPr algn="ctr"/>
            <a:r>
              <a:rPr lang="en-US" sz="1600" b="0" dirty="0" smtClean="0">
                <a:solidFill>
                  <a:srgbClr val="2A3F82"/>
                </a:solidFill>
                <a:latin typeface="Calibri" pitchFamily="34" charset="0"/>
              </a:rPr>
              <a:t>18% of EU gas demand</a:t>
            </a:r>
          </a:p>
        </p:txBody>
      </p:sp>
      <p:sp>
        <p:nvSpPr>
          <p:cNvPr id="7" name="6 Rectángulo"/>
          <p:cNvSpPr/>
          <p:nvPr/>
        </p:nvSpPr>
        <p:spPr>
          <a:xfrm>
            <a:off x="4644008" y="4581128"/>
            <a:ext cx="3816424" cy="369332"/>
          </a:xfrm>
          <a:prstGeom prst="rect">
            <a:avLst/>
          </a:prstGeom>
        </p:spPr>
        <p:txBody>
          <a:bodyPr wrap="square">
            <a:spAutoFit/>
          </a:bodyPr>
          <a:lstStyle/>
          <a:p>
            <a:pPr algn="ctr"/>
            <a:r>
              <a:rPr lang="en-US" sz="1800" dirty="0" smtClean="0">
                <a:solidFill>
                  <a:srgbClr val="2A3F82"/>
                </a:solidFill>
                <a:latin typeface="Calibri" pitchFamily="34" charset="0"/>
              </a:rPr>
              <a:t>Focus on the Power generation sector:</a:t>
            </a:r>
          </a:p>
        </p:txBody>
      </p:sp>
      <p:sp>
        <p:nvSpPr>
          <p:cNvPr id="11" name="ZoneTexte 10"/>
          <p:cNvSpPr txBox="1"/>
          <p:nvPr/>
        </p:nvSpPr>
        <p:spPr>
          <a:xfrm>
            <a:off x="4572000" y="4869161"/>
            <a:ext cx="3024336" cy="584775"/>
          </a:xfrm>
          <a:prstGeom prst="rect">
            <a:avLst/>
          </a:prstGeom>
          <a:noFill/>
        </p:spPr>
        <p:txBody>
          <a:bodyPr wrap="square" rtlCol="0">
            <a:spAutoFit/>
          </a:bodyPr>
          <a:lstStyle/>
          <a:p>
            <a:pPr>
              <a:buFont typeface="Wingdings" pitchFamily="2" charset="2"/>
              <a:buChar char="Ø"/>
            </a:pPr>
            <a:r>
              <a:rPr lang="en-GB" sz="1600" b="0" dirty="0" err="1" smtClean="0">
                <a:solidFill>
                  <a:srgbClr val="0070C0"/>
                </a:solidFill>
              </a:rPr>
              <a:t>Lost</a:t>
            </a:r>
            <a:r>
              <a:rPr lang="en-GB" sz="1600" b="0" dirty="0" smtClean="0">
                <a:solidFill>
                  <a:srgbClr val="0070C0"/>
                </a:solidFill>
              </a:rPr>
              <a:t> of competitiveness / coal</a:t>
            </a:r>
          </a:p>
          <a:p>
            <a:pPr>
              <a:buFont typeface="Wingdings" pitchFamily="2" charset="2"/>
              <a:buChar char="Ø"/>
            </a:pPr>
            <a:r>
              <a:rPr lang="en-GB" sz="1600" b="0" dirty="0" smtClean="0">
                <a:solidFill>
                  <a:srgbClr val="0070C0"/>
                </a:solidFill>
              </a:rPr>
              <a:t>Differences / countries </a:t>
            </a:r>
            <a:endParaRPr lang="en-GB" sz="1600" b="0" dirty="0">
              <a:solidFill>
                <a:srgbClr val="0070C0"/>
              </a:solidFill>
            </a:endParaRPr>
          </a:p>
        </p:txBody>
      </p:sp>
      <p:pic>
        <p:nvPicPr>
          <p:cNvPr id="13" name="Image 12"/>
          <p:cNvPicPr/>
          <p:nvPr/>
        </p:nvPicPr>
        <p:blipFill>
          <a:blip r:embed="rId2" cstate="print"/>
          <a:srcRect/>
          <a:stretch>
            <a:fillRect/>
          </a:stretch>
        </p:blipFill>
        <p:spPr bwMode="auto">
          <a:xfrm>
            <a:off x="4427944" y="1412776"/>
            <a:ext cx="3960480" cy="2746746"/>
          </a:xfrm>
          <a:prstGeom prst="rect">
            <a:avLst/>
          </a:prstGeom>
          <a:noFill/>
          <a:ln w="9525">
            <a:noFill/>
            <a:miter lim="800000"/>
            <a:headEnd/>
            <a:tailEnd/>
          </a:ln>
        </p:spPr>
      </p:pic>
      <p:pic>
        <p:nvPicPr>
          <p:cNvPr id="14" name="Image 13"/>
          <p:cNvPicPr/>
          <p:nvPr/>
        </p:nvPicPr>
        <p:blipFill>
          <a:blip r:embed="rId3" cstate="print"/>
          <a:srcRect/>
          <a:stretch>
            <a:fillRect/>
          </a:stretch>
        </p:blipFill>
        <p:spPr bwMode="auto">
          <a:xfrm>
            <a:off x="323528" y="1844824"/>
            <a:ext cx="3240360" cy="2520280"/>
          </a:xfrm>
          <a:prstGeom prst="rect">
            <a:avLst/>
          </a:prstGeom>
          <a:noFill/>
          <a:ln w="9525">
            <a:noFill/>
            <a:miter lim="800000"/>
            <a:headEnd/>
            <a:tailEnd/>
          </a:ln>
        </p:spPr>
      </p:pic>
    </p:spTree>
    <p:extLst>
      <p:ext uri="{BB962C8B-B14F-4D97-AF65-F5344CB8AC3E}">
        <p14:creationId xmlns:p14="http://schemas.microsoft.com/office/powerpoint/2010/main" val="50954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t>GRIP South – Demand</a:t>
            </a:r>
            <a:b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br>
            <a: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t>ANALYSES </a:t>
            </a:r>
            <a:r>
              <a:rPr lang="en-GB" sz="2400" b="1" dirty="0" smtClean="0">
                <a:solidFill>
                  <a:srgbClr val="B4D13B"/>
                </a:solidFill>
                <a:effectLst>
                  <a:outerShdw blurRad="38100" dist="38100" dir="2700000" algn="tl">
                    <a:srgbClr val="000000">
                      <a:alpha val="43137"/>
                    </a:srgbClr>
                  </a:outerShdw>
                </a:effectLst>
                <a:latin typeface="Calibri" pitchFamily="34" charset="0"/>
                <a:cs typeface="+mn-cs"/>
              </a:rPr>
              <a:t>(2012) &amp; FORECASTS</a:t>
            </a:r>
            <a:endParaRPr lang="en-GB" sz="3200" b="1" dirty="0">
              <a:solidFill>
                <a:srgbClr val="B4D13B"/>
              </a:solidFill>
              <a:effectLst>
                <a:outerShdw blurRad="38100" dist="38100" dir="2700000" algn="tl">
                  <a:srgbClr val="000000">
                    <a:alpha val="43137"/>
                  </a:srgbClr>
                </a:outerShdw>
              </a:effectLst>
              <a:latin typeface="Calibri" pitchFamily="34" charset="0"/>
              <a:cs typeface="+mn-cs"/>
            </a:endParaRPr>
          </a:p>
        </p:txBody>
      </p:sp>
      <p:sp>
        <p:nvSpPr>
          <p:cNvPr id="4" name="3 Marcador de número de diapositiva"/>
          <p:cNvSpPr>
            <a:spLocks noGrp="1"/>
          </p:cNvSpPr>
          <p:nvPr>
            <p:ph type="sldNum" sz="quarter" idx="12"/>
          </p:nvPr>
        </p:nvSpPr>
        <p:spPr>
          <a:prstGeom prst="rect">
            <a:avLst/>
          </a:prstGeom>
        </p:spPr>
        <p:txBody>
          <a:bodyPr/>
          <a:lstStyle/>
          <a:p>
            <a:pPr>
              <a:defRPr/>
            </a:pPr>
            <a:fld id="{752D9E57-5500-4DB8-81EB-EE1488FCB825}" type="slidenum">
              <a:rPr lang="fr-BE" smtClean="0"/>
              <a:pPr>
                <a:defRPr/>
              </a:pPr>
              <a:t>25</a:t>
            </a:fld>
            <a:endParaRPr lang="fr-BE" dirty="0"/>
          </a:p>
        </p:txBody>
      </p:sp>
      <p:sp>
        <p:nvSpPr>
          <p:cNvPr id="16" name="6 Rectángulo"/>
          <p:cNvSpPr/>
          <p:nvPr/>
        </p:nvSpPr>
        <p:spPr>
          <a:xfrm>
            <a:off x="791072" y="4653136"/>
            <a:ext cx="8352928" cy="1477328"/>
          </a:xfrm>
          <a:prstGeom prst="rect">
            <a:avLst/>
          </a:prstGeom>
        </p:spPr>
        <p:txBody>
          <a:bodyPr wrap="square">
            <a:spAutoFit/>
          </a:bodyPr>
          <a:lstStyle/>
          <a:p>
            <a:r>
              <a:rPr lang="en-US" sz="1800" dirty="0" smtClean="0">
                <a:solidFill>
                  <a:srgbClr val="2A3F82"/>
                </a:solidFill>
                <a:latin typeface="Calibri" pitchFamily="34" charset="0"/>
              </a:rPr>
              <a:t>Demand forecasts:</a:t>
            </a:r>
          </a:p>
          <a:p>
            <a:pPr>
              <a:buFont typeface="Wingdings" pitchFamily="2" charset="2"/>
              <a:buChar char="Ø"/>
            </a:pPr>
            <a:r>
              <a:rPr lang="en-US" sz="1800" dirty="0" smtClean="0">
                <a:solidFill>
                  <a:srgbClr val="0070C0"/>
                </a:solidFill>
                <a:latin typeface="Calibri" pitchFamily="34" charset="0"/>
              </a:rPr>
              <a:t>Updated:</a:t>
            </a:r>
            <a:r>
              <a:rPr lang="en-US" sz="1600" b="0" dirty="0" smtClean="0">
                <a:solidFill>
                  <a:srgbClr val="0070C0"/>
                </a:solidFill>
                <a:latin typeface="Calibri" pitchFamily="34" charset="0"/>
              </a:rPr>
              <a:t> yearly volumes, peak days and cold period</a:t>
            </a:r>
          </a:p>
          <a:p>
            <a:pPr>
              <a:buFont typeface="Wingdings" pitchFamily="2" charset="2"/>
              <a:buChar char="Ø"/>
            </a:pPr>
            <a:r>
              <a:rPr lang="en-US" sz="1800" dirty="0" smtClean="0">
                <a:solidFill>
                  <a:srgbClr val="0070C0"/>
                </a:solidFill>
                <a:latin typeface="Calibri" pitchFamily="34" charset="0"/>
              </a:rPr>
              <a:t>Analyzed: </a:t>
            </a:r>
          </a:p>
          <a:p>
            <a:pPr lvl="1">
              <a:buFontTx/>
              <a:buChar char="-"/>
            </a:pPr>
            <a:r>
              <a:rPr lang="en-US" sz="1800" b="0" dirty="0" smtClean="0">
                <a:solidFill>
                  <a:srgbClr val="0070C0"/>
                </a:solidFill>
                <a:latin typeface="Calibri" pitchFamily="34" charset="0"/>
              </a:rPr>
              <a:t>By sectors (power gen.) </a:t>
            </a:r>
          </a:p>
          <a:p>
            <a:pPr lvl="1">
              <a:buFontTx/>
              <a:buChar char="-"/>
            </a:pPr>
            <a:r>
              <a:rPr lang="en-US" sz="1800" b="0" dirty="0" smtClean="0">
                <a:solidFill>
                  <a:srgbClr val="0070C0"/>
                </a:solidFill>
                <a:latin typeface="Calibri" pitchFamily="34" charset="0"/>
              </a:rPr>
              <a:t>Evolution / TYNDP</a:t>
            </a:r>
            <a:endParaRPr lang="en-US" sz="1800" dirty="0" smtClean="0">
              <a:solidFill>
                <a:srgbClr val="0070C0"/>
              </a:solidFill>
              <a:latin typeface="Calibri" pitchFamily="34" charset="0"/>
            </a:endParaRPr>
          </a:p>
        </p:txBody>
      </p:sp>
      <p:pic>
        <p:nvPicPr>
          <p:cNvPr id="17" name="Image 16"/>
          <p:cNvPicPr/>
          <p:nvPr/>
        </p:nvPicPr>
        <p:blipFill>
          <a:blip r:embed="rId2" cstate="print"/>
          <a:srcRect/>
          <a:stretch>
            <a:fillRect/>
          </a:stretch>
        </p:blipFill>
        <p:spPr bwMode="auto">
          <a:xfrm>
            <a:off x="1547664" y="1052736"/>
            <a:ext cx="6264696" cy="3672408"/>
          </a:xfrm>
          <a:prstGeom prst="rect">
            <a:avLst/>
          </a:prstGeom>
          <a:noFill/>
          <a:ln w="9525">
            <a:noFill/>
            <a:miter lim="800000"/>
            <a:headEnd/>
            <a:tailEnd/>
          </a:ln>
        </p:spPr>
      </p:pic>
    </p:spTree>
    <p:extLst>
      <p:ext uri="{BB962C8B-B14F-4D97-AF65-F5344CB8AC3E}">
        <p14:creationId xmlns:p14="http://schemas.microsoft.com/office/powerpoint/2010/main" val="141898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prstGeom prst="rect">
            <a:avLst/>
          </a:prstGeom>
        </p:spPr>
        <p:txBody>
          <a:bodyPr/>
          <a:lstStyle/>
          <a:p>
            <a:pPr>
              <a:defRPr/>
            </a:pPr>
            <a:fld id="{752D9E57-5500-4DB8-81EB-EE1488FCB825}" type="slidenum">
              <a:rPr lang="fr-BE" smtClean="0"/>
              <a:pPr>
                <a:defRPr/>
              </a:pPr>
              <a:t>26</a:t>
            </a:fld>
            <a:endParaRPr lang="fr-BE" dirty="0"/>
          </a:p>
        </p:txBody>
      </p:sp>
      <p:sp>
        <p:nvSpPr>
          <p:cNvPr id="8" name="Title 1"/>
          <p:cNvSpPr>
            <a:spLocks/>
          </p:cNvSpPr>
          <p:nvPr/>
        </p:nvSpPr>
        <p:spPr bwMode="auto">
          <a:xfrm>
            <a:off x="0" y="-1904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GRIP South – Supply</a:t>
            </a:r>
          </a:p>
          <a:p>
            <a:pPr algn="ctr" eaLnBrk="0" hangingPunct="0"/>
            <a:r>
              <a:rPr lang="en-US" sz="3200" dirty="0">
                <a:solidFill>
                  <a:srgbClr val="B4D13B"/>
                </a:solidFill>
                <a:effectLst>
                  <a:outerShdw blurRad="38100" dist="38100" dir="2700000" algn="tl">
                    <a:srgbClr val="000000">
                      <a:alpha val="43137"/>
                    </a:srgbClr>
                  </a:outerShdw>
                </a:effectLst>
                <a:latin typeface="Calibri" pitchFamily="34" charset="0"/>
              </a:rPr>
              <a:t/>
            </a:r>
            <a:br>
              <a:rPr lang="en-US" sz="3200" dirty="0">
                <a:solidFill>
                  <a:srgbClr val="B4D13B"/>
                </a:solidFill>
                <a:effectLst>
                  <a:outerShdw blurRad="38100" dist="38100" dir="2700000" algn="tl">
                    <a:srgbClr val="000000">
                      <a:alpha val="43137"/>
                    </a:srgbClr>
                  </a:outerShdw>
                </a:effectLst>
                <a:latin typeface="Calibri" pitchFamily="34" charset="0"/>
              </a:rPr>
            </a:b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13" name="ZoneTexte 12"/>
          <p:cNvSpPr txBox="1"/>
          <p:nvPr/>
        </p:nvSpPr>
        <p:spPr>
          <a:xfrm>
            <a:off x="287016" y="764704"/>
            <a:ext cx="4680520" cy="954107"/>
          </a:xfrm>
          <a:prstGeom prst="rect">
            <a:avLst/>
          </a:prstGeom>
          <a:noFill/>
        </p:spPr>
        <p:txBody>
          <a:bodyPr wrap="square" rtlCol="0">
            <a:spAutoFit/>
          </a:bodyPr>
          <a:lstStyle/>
          <a:p>
            <a:pPr>
              <a:buFont typeface="Wingdings" pitchFamily="2" charset="2"/>
              <a:buChar char="Ø"/>
            </a:pPr>
            <a:r>
              <a:rPr lang="en-US" sz="2000" b="0" dirty="0" smtClean="0">
                <a:solidFill>
                  <a:srgbClr val="1F497D">
                    <a:lumMod val="60000"/>
                    <a:lumOff val="40000"/>
                  </a:srgbClr>
                </a:solidFill>
              </a:rPr>
              <a:t> </a:t>
            </a:r>
            <a:r>
              <a:rPr lang="en-US" sz="2800" b="0" dirty="0" smtClean="0">
                <a:solidFill>
                  <a:srgbClr val="1F497D">
                    <a:lumMod val="60000"/>
                    <a:lumOff val="40000"/>
                  </a:srgbClr>
                </a:solidFill>
              </a:rPr>
              <a:t>Imports</a:t>
            </a:r>
            <a:r>
              <a:rPr lang="en-US" b="0" dirty="0" smtClean="0">
                <a:solidFill>
                  <a:srgbClr val="1F497D">
                    <a:lumMod val="60000"/>
                    <a:lumOff val="40000"/>
                  </a:srgbClr>
                </a:solidFill>
              </a:rPr>
              <a:t> </a:t>
            </a:r>
            <a:r>
              <a:rPr lang="en-US" sz="1800" b="0" dirty="0" smtClean="0">
                <a:solidFill>
                  <a:srgbClr val="1F497D">
                    <a:lumMod val="60000"/>
                    <a:lumOff val="40000"/>
                  </a:srgbClr>
                </a:solidFill>
              </a:rPr>
              <a:t>(99%)</a:t>
            </a:r>
            <a:endParaRPr lang="en-US" b="0" dirty="0" smtClean="0">
              <a:solidFill>
                <a:srgbClr val="1F497D">
                  <a:lumMod val="60000"/>
                  <a:lumOff val="40000"/>
                </a:srgbClr>
              </a:solidFill>
            </a:endParaRPr>
          </a:p>
          <a:p>
            <a:pPr>
              <a:buFont typeface="Wingdings" pitchFamily="2" charset="2"/>
              <a:buChar char="Ø"/>
            </a:pPr>
            <a:r>
              <a:rPr lang="en-US" b="0" dirty="0" smtClean="0">
                <a:solidFill>
                  <a:srgbClr val="1F497D">
                    <a:lumMod val="60000"/>
                    <a:lumOff val="40000"/>
                  </a:srgbClr>
                </a:solidFill>
              </a:rPr>
              <a:t> </a:t>
            </a:r>
            <a:r>
              <a:rPr lang="en-US" sz="2800" b="0" dirty="0" smtClean="0">
                <a:solidFill>
                  <a:srgbClr val="1F497D">
                    <a:lumMod val="60000"/>
                    <a:lumOff val="40000"/>
                  </a:srgbClr>
                </a:solidFill>
              </a:rPr>
              <a:t>reliant on LNG </a:t>
            </a:r>
            <a:r>
              <a:rPr lang="en-US" sz="1600" b="0" dirty="0" smtClean="0">
                <a:solidFill>
                  <a:srgbClr val="1F497D">
                    <a:lumMod val="60000"/>
                    <a:lumOff val="40000"/>
                  </a:srgbClr>
                </a:solidFill>
              </a:rPr>
              <a:t>(14% at EU level)</a:t>
            </a:r>
            <a:endParaRPr lang="en-US" b="0" dirty="0" smtClean="0">
              <a:solidFill>
                <a:srgbClr val="1F497D">
                  <a:lumMod val="60000"/>
                  <a:lumOff val="40000"/>
                </a:srgbClr>
              </a:solidFill>
            </a:endParaRPr>
          </a:p>
        </p:txBody>
      </p:sp>
      <p:sp>
        <p:nvSpPr>
          <p:cNvPr id="27" name="ZoneTexte 26"/>
          <p:cNvSpPr txBox="1"/>
          <p:nvPr/>
        </p:nvSpPr>
        <p:spPr>
          <a:xfrm>
            <a:off x="287016" y="1556792"/>
            <a:ext cx="4680520" cy="646331"/>
          </a:xfrm>
          <a:prstGeom prst="rect">
            <a:avLst/>
          </a:prstGeom>
          <a:noFill/>
        </p:spPr>
        <p:txBody>
          <a:bodyPr wrap="square" rtlCol="0">
            <a:spAutoFit/>
          </a:bodyPr>
          <a:lstStyle/>
          <a:p>
            <a:pPr>
              <a:buFont typeface="Wingdings" pitchFamily="2" charset="2"/>
              <a:buChar char="Ø"/>
            </a:pPr>
            <a:r>
              <a:rPr lang="en-US" sz="1800" b="0" dirty="0" smtClean="0">
                <a:solidFill>
                  <a:srgbClr val="1F497D">
                    <a:lumMod val="60000"/>
                    <a:lumOff val="40000"/>
                  </a:srgbClr>
                </a:solidFill>
              </a:rPr>
              <a:t> Very diversified portfolio </a:t>
            </a:r>
            <a:r>
              <a:rPr lang="en-US" sz="1800" b="0" dirty="0" smtClean="0">
                <a:solidFill>
                  <a:srgbClr val="1F497D">
                    <a:lumMod val="60000"/>
                    <a:lumOff val="40000"/>
                  </a:srgbClr>
                </a:solidFill>
                <a:sym typeface="Wingdings" pitchFamily="2" charset="2"/>
              </a:rPr>
              <a:t>but not homogeneous by countries</a:t>
            </a:r>
            <a:endParaRPr lang="en-US" sz="1800" b="0" dirty="0" smtClean="0">
              <a:solidFill>
                <a:srgbClr val="1F497D">
                  <a:lumMod val="60000"/>
                  <a:lumOff val="40000"/>
                </a:srgbClr>
              </a:solidFill>
            </a:endParaRPr>
          </a:p>
        </p:txBody>
      </p:sp>
      <p:sp>
        <p:nvSpPr>
          <p:cNvPr id="15" name="ZoneTexte 14"/>
          <p:cNvSpPr txBox="1"/>
          <p:nvPr/>
        </p:nvSpPr>
        <p:spPr>
          <a:xfrm>
            <a:off x="359024" y="2132856"/>
            <a:ext cx="4824536" cy="677108"/>
          </a:xfrm>
          <a:prstGeom prst="rect">
            <a:avLst/>
          </a:prstGeom>
          <a:noFill/>
        </p:spPr>
        <p:txBody>
          <a:bodyPr wrap="square" rtlCol="0">
            <a:spAutoFit/>
          </a:bodyPr>
          <a:lstStyle/>
          <a:p>
            <a:pPr>
              <a:buFont typeface="Wingdings" pitchFamily="2" charset="2"/>
              <a:buChar char="Ø"/>
            </a:pPr>
            <a:r>
              <a:rPr lang="en-US" sz="1800" b="0" dirty="0" smtClean="0">
                <a:solidFill>
                  <a:srgbClr val="1F497D">
                    <a:lumMod val="60000"/>
                    <a:lumOff val="40000"/>
                  </a:srgbClr>
                </a:solidFill>
              </a:rPr>
              <a:t> Market spreads within the region (World LNG prices …) </a:t>
            </a:r>
            <a:endParaRPr lang="en-US" sz="2000" b="0" dirty="0" smtClean="0">
              <a:solidFill>
                <a:srgbClr val="1F497D">
                  <a:lumMod val="60000"/>
                  <a:lumOff val="40000"/>
                </a:srgbClr>
              </a:solidFill>
              <a:sym typeface="Wingdings" pitchFamily="2" charset="2"/>
            </a:endParaRPr>
          </a:p>
        </p:txBody>
      </p:sp>
      <p:sp>
        <p:nvSpPr>
          <p:cNvPr id="14" name="ZoneTexte 13"/>
          <p:cNvSpPr txBox="1"/>
          <p:nvPr/>
        </p:nvSpPr>
        <p:spPr>
          <a:xfrm>
            <a:off x="179512" y="4293096"/>
            <a:ext cx="5580112" cy="830997"/>
          </a:xfrm>
          <a:prstGeom prst="rect">
            <a:avLst/>
          </a:prstGeom>
          <a:noFill/>
        </p:spPr>
        <p:txBody>
          <a:bodyPr wrap="square" rtlCol="0">
            <a:spAutoFit/>
          </a:bodyPr>
          <a:lstStyle/>
          <a:p>
            <a:pPr>
              <a:buFont typeface="Wingdings" pitchFamily="2" charset="2"/>
              <a:buChar char="Ø"/>
            </a:pPr>
            <a:r>
              <a:rPr lang="en-GB" dirty="0" smtClean="0">
                <a:solidFill>
                  <a:srgbClr val="1F497D">
                    <a:lumMod val="60000"/>
                    <a:lumOff val="40000"/>
                  </a:srgbClr>
                </a:solidFill>
              </a:rPr>
              <a:t>Infrastructures: “EU Priority corridors”</a:t>
            </a:r>
            <a:endParaRPr lang="fr-FR" sz="2000" dirty="0">
              <a:solidFill>
                <a:srgbClr val="1F497D">
                  <a:lumMod val="60000"/>
                  <a:lumOff val="40000"/>
                </a:srgbClr>
              </a:solidFill>
            </a:endParaRPr>
          </a:p>
        </p:txBody>
      </p:sp>
      <p:sp>
        <p:nvSpPr>
          <p:cNvPr id="16" name="Espace réservé du contenu 2"/>
          <p:cNvSpPr txBox="1">
            <a:spLocks/>
          </p:cNvSpPr>
          <p:nvPr/>
        </p:nvSpPr>
        <p:spPr bwMode="auto">
          <a:xfrm>
            <a:off x="431032" y="5013176"/>
            <a:ext cx="5256584" cy="1224136"/>
          </a:xfrm>
          <a:prstGeom prst="rect">
            <a:avLst/>
          </a:prstGeom>
          <a:noFill/>
          <a:ln w="9525">
            <a:noFill/>
            <a:miter lim="800000"/>
            <a:headEnd/>
            <a:tailEnd/>
          </a:ln>
        </p:spPr>
        <p:txBody>
          <a:bodyPr/>
          <a:lstStyle/>
          <a:p>
            <a:pPr marL="77788" indent="-354013">
              <a:spcBef>
                <a:spcPct val="10000"/>
              </a:spcBef>
            </a:pPr>
            <a:r>
              <a:rPr lang="en-GB" sz="1800" b="0" i="1" dirty="0" smtClean="0">
                <a:solidFill>
                  <a:srgbClr val="1F497D">
                    <a:lumMod val="60000"/>
                    <a:lumOff val="40000"/>
                  </a:srgbClr>
                </a:solidFill>
              </a:rPr>
              <a:t>North-South </a:t>
            </a:r>
            <a:r>
              <a:rPr lang="en-GB" sz="1800" b="0" i="1" dirty="0">
                <a:solidFill>
                  <a:srgbClr val="1F497D">
                    <a:lumMod val="60000"/>
                    <a:lumOff val="40000"/>
                  </a:srgbClr>
                </a:solidFill>
              </a:rPr>
              <a:t>Corridor </a:t>
            </a:r>
            <a:r>
              <a:rPr lang="en-GB" sz="1800" b="0" i="1" dirty="0" smtClean="0">
                <a:solidFill>
                  <a:srgbClr val="1F497D">
                    <a:lumMod val="60000"/>
                    <a:lumOff val="40000"/>
                  </a:srgbClr>
                </a:solidFill>
              </a:rPr>
              <a:t>to </a:t>
            </a:r>
            <a:r>
              <a:rPr lang="en-GB" sz="1800" b="0" i="1" dirty="0">
                <a:solidFill>
                  <a:srgbClr val="1F497D">
                    <a:lumMod val="60000"/>
                    <a:lumOff val="40000"/>
                  </a:srgbClr>
                </a:solidFill>
              </a:rPr>
              <a:t>better </a:t>
            </a:r>
            <a:r>
              <a:rPr lang="en-GB" sz="1800" b="0" i="1" dirty="0" smtClean="0">
                <a:solidFill>
                  <a:srgbClr val="1F497D">
                    <a:lumMod val="60000"/>
                    <a:lumOff val="40000"/>
                  </a:srgbClr>
                </a:solidFill>
              </a:rPr>
              <a:t>interconnect Portugal, Spain and supplies </a:t>
            </a:r>
            <a:r>
              <a:rPr lang="en-GB" sz="1800" b="0" i="1" dirty="0">
                <a:solidFill>
                  <a:srgbClr val="1F497D">
                    <a:lumMod val="60000"/>
                    <a:lumOff val="40000"/>
                  </a:srgbClr>
                </a:solidFill>
              </a:rPr>
              <a:t>from </a:t>
            </a:r>
            <a:r>
              <a:rPr lang="en-GB" sz="1800" b="0" i="1" dirty="0" smtClean="0">
                <a:solidFill>
                  <a:srgbClr val="1F497D">
                    <a:lumMod val="60000"/>
                    <a:lumOff val="40000"/>
                  </a:srgbClr>
                </a:solidFill>
              </a:rPr>
              <a:t>Algeria to the </a:t>
            </a:r>
            <a:r>
              <a:rPr lang="en-GB" sz="1800" b="0" i="1" dirty="0">
                <a:solidFill>
                  <a:srgbClr val="1F497D">
                    <a:lumMod val="60000"/>
                    <a:lumOff val="40000"/>
                  </a:srgbClr>
                </a:solidFill>
              </a:rPr>
              <a:t>Northern supply Corridor with supplies from Norway and </a:t>
            </a:r>
            <a:r>
              <a:rPr lang="en-GB" sz="1800" b="0" i="1" dirty="0" smtClean="0">
                <a:solidFill>
                  <a:srgbClr val="1F497D">
                    <a:lumMod val="60000"/>
                    <a:lumOff val="40000"/>
                  </a:srgbClr>
                </a:solidFill>
              </a:rPr>
              <a:t>Russia.</a:t>
            </a:r>
            <a:endParaRPr lang="en-GB" sz="1800" b="0" i="1" dirty="0">
              <a:solidFill>
                <a:srgbClr val="1F497D">
                  <a:lumMod val="60000"/>
                  <a:lumOff val="40000"/>
                </a:srgbClr>
              </a:solidFill>
            </a:endParaRPr>
          </a:p>
        </p:txBody>
      </p:sp>
      <p:pic>
        <p:nvPicPr>
          <p:cNvPr id="17" name="Image 16"/>
          <p:cNvPicPr/>
          <p:nvPr/>
        </p:nvPicPr>
        <p:blipFill>
          <a:blip r:embed="rId2" cstate="print"/>
          <a:srcRect/>
          <a:stretch>
            <a:fillRect/>
          </a:stretch>
        </p:blipFill>
        <p:spPr bwMode="auto">
          <a:xfrm>
            <a:off x="6396844" y="0"/>
            <a:ext cx="2747156" cy="2329132"/>
          </a:xfrm>
          <a:prstGeom prst="rect">
            <a:avLst/>
          </a:prstGeom>
          <a:noFill/>
          <a:ln w="9525">
            <a:noFill/>
            <a:miter lim="800000"/>
            <a:headEnd/>
            <a:tailEnd/>
          </a:ln>
        </p:spPr>
      </p:pic>
      <p:sp>
        <p:nvSpPr>
          <p:cNvPr id="18" name="ZoneTexte 17"/>
          <p:cNvSpPr txBox="1"/>
          <p:nvPr/>
        </p:nvSpPr>
        <p:spPr>
          <a:xfrm>
            <a:off x="287016" y="2780928"/>
            <a:ext cx="4860032" cy="1631216"/>
          </a:xfrm>
          <a:prstGeom prst="rect">
            <a:avLst/>
          </a:prstGeom>
          <a:noFill/>
        </p:spPr>
        <p:txBody>
          <a:bodyPr wrap="square" rtlCol="0">
            <a:spAutoFit/>
          </a:bodyPr>
          <a:lstStyle/>
          <a:p>
            <a:pPr>
              <a:buFont typeface="Wingdings" pitchFamily="2" charset="2"/>
              <a:buChar char="Ø"/>
            </a:pPr>
            <a:r>
              <a:rPr lang="en-GB" sz="2800" b="0" dirty="0" smtClean="0">
                <a:solidFill>
                  <a:srgbClr val="1F497D">
                    <a:lumMod val="60000"/>
                    <a:lumOff val="40000"/>
                  </a:srgbClr>
                </a:solidFill>
              </a:rPr>
              <a:t>Additional Gas Supply (EU)</a:t>
            </a:r>
            <a:endParaRPr lang="en-GB" sz="1800" b="0" dirty="0" smtClean="0">
              <a:solidFill>
                <a:srgbClr val="1F497D">
                  <a:lumMod val="60000"/>
                  <a:lumOff val="40000"/>
                </a:srgbClr>
              </a:solidFill>
            </a:endParaRPr>
          </a:p>
          <a:p>
            <a:pPr>
              <a:buFontTx/>
              <a:buChar char="-"/>
            </a:pPr>
            <a:r>
              <a:rPr lang="en-GB" sz="1800" b="0" dirty="0" smtClean="0">
                <a:solidFill>
                  <a:srgbClr val="1F497D">
                    <a:lumMod val="60000"/>
                    <a:lumOff val="40000"/>
                  </a:srgbClr>
                </a:solidFill>
              </a:rPr>
              <a:t> Non conventional gas </a:t>
            </a:r>
            <a:r>
              <a:rPr lang="en-GB" sz="1800" b="0" dirty="0" smtClean="0">
                <a:solidFill>
                  <a:srgbClr val="1F497D">
                    <a:lumMod val="60000"/>
                    <a:lumOff val="40000"/>
                  </a:srgbClr>
                </a:solidFill>
                <a:sym typeface="Wingdings" pitchFamily="2" charset="2"/>
              </a:rPr>
              <a:t>EU</a:t>
            </a:r>
            <a:r>
              <a:rPr lang="en-GB" sz="1800" b="0" dirty="0" smtClean="0">
                <a:solidFill>
                  <a:srgbClr val="1F497D">
                    <a:lumMod val="60000"/>
                    <a:lumOff val="40000"/>
                  </a:srgbClr>
                </a:solidFill>
              </a:rPr>
              <a:t>?</a:t>
            </a:r>
          </a:p>
          <a:p>
            <a:pPr>
              <a:buFontTx/>
              <a:buChar char="-"/>
            </a:pPr>
            <a:r>
              <a:rPr lang="en-GB" sz="1800" b="0" dirty="0" smtClean="0">
                <a:solidFill>
                  <a:srgbClr val="1F497D">
                    <a:lumMod val="60000"/>
                    <a:lumOff val="40000"/>
                  </a:srgbClr>
                </a:solidFill>
              </a:rPr>
              <a:t> Biogas </a:t>
            </a:r>
            <a:r>
              <a:rPr lang="en-GB" sz="1800" b="0" dirty="0" smtClean="0">
                <a:solidFill>
                  <a:srgbClr val="1F497D">
                    <a:lumMod val="60000"/>
                    <a:lumOff val="40000"/>
                  </a:srgbClr>
                </a:solidFill>
                <a:sym typeface="Wingdings" pitchFamily="2" charset="2"/>
              </a:rPr>
              <a:t> LT</a:t>
            </a:r>
          </a:p>
          <a:p>
            <a:pPr>
              <a:buFontTx/>
              <a:buChar char="-"/>
            </a:pPr>
            <a:r>
              <a:rPr lang="en-GB" sz="1800" b="0" dirty="0" smtClean="0">
                <a:solidFill>
                  <a:srgbClr val="1F497D">
                    <a:lumMod val="60000"/>
                    <a:lumOff val="40000"/>
                  </a:srgbClr>
                </a:solidFill>
                <a:sym typeface="Wingdings" pitchFamily="2" charset="2"/>
              </a:rPr>
              <a:t> LNG </a:t>
            </a:r>
            <a:endParaRPr lang="en-GB" sz="1800" b="0" dirty="0" smtClean="0">
              <a:solidFill>
                <a:srgbClr val="1F497D">
                  <a:lumMod val="60000"/>
                  <a:lumOff val="40000"/>
                </a:srgbClr>
              </a:solidFill>
            </a:endParaRPr>
          </a:p>
          <a:p>
            <a:pPr>
              <a:buFontTx/>
              <a:buChar char="-"/>
            </a:pPr>
            <a:r>
              <a:rPr lang="en-GB" sz="1800" b="0" dirty="0" smtClean="0">
                <a:solidFill>
                  <a:srgbClr val="1F497D">
                    <a:lumMod val="60000"/>
                    <a:lumOff val="40000"/>
                  </a:srgbClr>
                </a:solidFill>
              </a:rPr>
              <a:t> Local (by pipe) conventional reserves</a:t>
            </a:r>
          </a:p>
        </p:txBody>
      </p:sp>
      <p:pic>
        <p:nvPicPr>
          <p:cNvPr id="19" name="Picture 27"/>
          <p:cNvPicPr>
            <a:picLocks noChangeAspect="1" noChangeArrowheads="1"/>
          </p:cNvPicPr>
          <p:nvPr/>
        </p:nvPicPr>
        <p:blipFill>
          <a:blip r:embed="rId3" cstate="print"/>
          <a:srcRect/>
          <a:stretch>
            <a:fillRect/>
          </a:stretch>
        </p:blipFill>
        <p:spPr bwMode="auto">
          <a:xfrm>
            <a:off x="6012160" y="3954250"/>
            <a:ext cx="2952328" cy="2499086"/>
          </a:xfrm>
          <a:prstGeom prst="rect">
            <a:avLst/>
          </a:prstGeom>
          <a:noFill/>
          <a:ln w="9525">
            <a:noFill/>
            <a:miter lim="800000"/>
            <a:headEnd/>
            <a:tailEnd/>
          </a:ln>
        </p:spPr>
      </p:pic>
      <p:pic>
        <p:nvPicPr>
          <p:cNvPr id="20" name="Image 19"/>
          <p:cNvPicPr/>
          <p:nvPr/>
        </p:nvPicPr>
        <p:blipFill>
          <a:blip r:embed="rId4" cstate="print"/>
          <a:srcRect/>
          <a:stretch>
            <a:fillRect/>
          </a:stretch>
        </p:blipFill>
        <p:spPr bwMode="auto">
          <a:xfrm>
            <a:off x="5364088" y="2060848"/>
            <a:ext cx="3468373" cy="1944216"/>
          </a:xfrm>
          <a:prstGeom prst="rect">
            <a:avLst/>
          </a:prstGeom>
          <a:noFill/>
          <a:ln w="9525">
            <a:noFill/>
            <a:miter lim="800000"/>
            <a:headEnd/>
            <a:tailEnd/>
          </a:ln>
        </p:spPr>
      </p:pic>
    </p:spTree>
    <p:extLst>
      <p:ext uri="{BB962C8B-B14F-4D97-AF65-F5344CB8AC3E}">
        <p14:creationId xmlns:p14="http://schemas.microsoft.com/office/powerpoint/2010/main" val="200504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520" y="980728"/>
            <a:ext cx="8640960" cy="3847207"/>
          </a:xfrm>
          <a:prstGeom prst="rect">
            <a:avLst/>
          </a:prstGeom>
        </p:spPr>
        <p:txBody>
          <a:bodyPr wrap="square">
            <a:spAutoFit/>
          </a:bodyPr>
          <a:lstStyle/>
          <a:p>
            <a:r>
              <a:rPr lang="en-GB" sz="2000" dirty="0" smtClean="0">
                <a:solidFill>
                  <a:srgbClr val="1F497D"/>
                </a:solidFill>
              </a:rPr>
              <a:t>Resilience assessment</a:t>
            </a:r>
            <a:r>
              <a:rPr lang="en-GB" sz="2000" b="0" dirty="0" smtClean="0">
                <a:solidFill>
                  <a:srgbClr val="1F497D"/>
                </a:solidFill>
              </a:rPr>
              <a:t>:</a:t>
            </a:r>
          </a:p>
          <a:p>
            <a:pPr>
              <a:buFont typeface="Arial" pitchFamily="34" charset="0"/>
              <a:buChar char="•"/>
            </a:pPr>
            <a:r>
              <a:rPr lang="en-GB" sz="1800" b="0" dirty="0" smtClean="0">
                <a:solidFill>
                  <a:srgbClr val="1F497D">
                    <a:lumMod val="60000"/>
                    <a:lumOff val="40000"/>
                  </a:srgbClr>
                </a:solidFill>
              </a:rPr>
              <a:t> Sufficient capacity for a complete supply/demand balance </a:t>
            </a:r>
          </a:p>
          <a:p>
            <a:pPr>
              <a:buFont typeface="Arial" pitchFamily="34" charset="0"/>
              <a:buChar char="•"/>
            </a:pPr>
            <a:r>
              <a:rPr lang="en-GB" sz="1800" b="0" dirty="0" smtClean="0">
                <a:solidFill>
                  <a:srgbClr val="1F497D">
                    <a:lumMod val="60000"/>
                    <a:lumOff val="40000"/>
                  </a:srgbClr>
                </a:solidFill>
              </a:rPr>
              <a:t> Key role of UGS and LGN for short term flexibility and security of supply</a:t>
            </a:r>
          </a:p>
          <a:p>
            <a:pPr>
              <a:buFont typeface="Arial" pitchFamily="34" charset="0"/>
              <a:buChar char="•"/>
            </a:pPr>
            <a:r>
              <a:rPr lang="en-US" sz="1800" b="0" dirty="0" smtClean="0">
                <a:solidFill>
                  <a:srgbClr val="1F497D">
                    <a:lumMod val="60000"/>
                    <a:lumOff val="40000"/>
                  </a:srgbClr>
                </a:solidFill>
              </a:rPr>
              <a:t>The lack of resilience to low LNG deliverability detected in the TYNDP for the Iberian Peninsula is not the facto a risk of security of supply for Spain (high level of LNG diversification by country origin)</a:t>
            </a:r>
          </a:p>
          <a:p>
            <a:r>
              <a:rPr lang="en-US" sz="1800" b="0" dirty="0" smtClean="0">
                <a:solidFill>
                  <a:srgbClr val="1F497D">
                    <a:lumMod val="60000"/>
                    <a:lumOff val="40000"/>
                  </a:srgbClr>
                </a:solidFill>
              </a:rPr>
              <a:t>Portugal could also improve this issue promoting the LNG diversification. </a:t>
            </a:r>
          </a:p>
          <a:p>
            <a:pPr>
              <a:buFont typeface="Arial" pitchFamily="34" charset="0"/>
              <a:buChar char="•"/>
            </a:pPr>
            <a:endParaRPr lang="en-GB" sz="1800" b="0" dirty="0" smtClean="0">
              <a:solidFill>
                <a:srgbClr val="1F497D">
                  <a:lumMod val="60000"/>
                  <a:lumOff val="40000"/>
                </a:srgbClr>
              </a:solidFill>
            </a:endParaRPr>
          </a:p>
          <a:p>
            <a:endParaRPr lang="en-GB" sz="1800" b="0" dirty="0" smtClean="0">
              <a:solidFill>
                <a:srgbClr val="1F497D">
                  <a:lumMod val="60000"/>
                  <a:lumOff val="40000"/>
                </a:srgbClr>
              </a:solidFill>
            </a:endParaRPr>
          </a:p>
          <a:p>
            <a:endParaRPr lang="en-GB" sz="2000" b="0" dirty="0" smtClean="0">
              <a:solidFill>
                <a:srgbClr val="1F497D">
                  <a:lumMod val="60000"/>
                  <a:lumOff val="40000"/>
                </a:srgbClr>
              </a:solidFill>
            </a:endParaRPr>
          </a:p>
          <a:p>
            <a:endParaRPr lang="en-GB" sz="2000" dirty="0" smtClean="0">
              <a:solidFill>
                <a:srgbClr val="1F497D"/>
              </a:solidFill>
            </a:endParaRPr>
          </a:p>
          <a:p>
            <a:endParaRPr lang="en-GB" sz="2000" dirty="0" smtClean="0">
              <a:solidFill>
                <a:srgbClr val="1F497D"/>
              </a:solidFill>
            </a:endParaRPr>
          </a:p>
          <a:p>
            <a:endParaRPr lang="en-GB" sz="2000" dirty="0" smtClean="0">
              <a:solidFill>
                <a:srgbClr val="1F497D"/>
              </a:solidFill>
            </a:endParaRPr>
          </a:p>
        </p:txBody>
      </p:sp>
      <p:sp>
        <p:nvSpPr>
          <p:cNvPr id="4" name="3 Marcador de número de diapositiva"/>
          <p:cNvSpPr>
            <a:spLocks noGrp="1"/>
          </p:cNvSpPr>
          <p:nvPr>
            <p:ph type="sldNum" sz="quarter" idx="12"/>
          </p:nvPr>
        </p:nvSpPr>
        <p:spPr>
          <a:prstGeom prst="rect">
            <a:avLst/>
          </a:prstGeom>
        </p:spPr>
        <p:txBody>
          <a:bodyPr/>
          <a:lstStyle/>
          <a:p>
            <a:pPr>
              <a:defRPr/>
            </a:pPr>
            <a:fld id="{752D9E57-5500-4DB8-81EB-EE1488FCB825}" type="slidenum">
              <a:rPr lang="fr-BE" smtClean="0"/>
              <a:pPr>
                <a:defRPr/>
              </a:pPr>
              <a:t>27</a:t>
            </a:fld>
            <a:endParaRPr lang="fr-BE" dirty="0"/>
          </a:p>
        </p:txBody>
      </p:sp>
      <p:sp>
        <p:nvSpPr>
          <p:cNvPr id="8" name="Title 1"/>
          <p:cNvSpPr>
            <a:spLocks/>
          </p:cNvSpPr>
          <p:nvPr/>
        </p:nvSpPr>
        <p:spPr bwMode="auto">
          <a:xfrm>
            <a:off x="0" y="-1904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GRIP South – Assessments</a:t>
            </a:r>
          </a:p>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Key conclusions</a:t>
            </a:r>
          </a:p>
          <a:p>
            <a:pPr algn="ctr" eaLnBrk="0" hangingPunct="0"/>
            <a:r>
              <a:rPr lang="en-US" sz="3200" dirty="0">
                <a:solidFill>
                  <a:srgbClr val="B4D13B"/>
                </a:solidFill>
                <a:effectLst>
                  <a:outerShdw blurRad="38100" dist="38100" dir="2700000" algn="tl">
                    <a:srgbClr val="000000">
                      <a:alpha val="43137"/>
                    </a:srgbClr>
                  </a:outerShdw>
                </a:effectLst>
                <a:latin typeface="Calibri" pitchFamily="34" charset="0"/>
              </a:rPr>
              <a:t/>
            </a:r>
            <a:br>
              <a:rPr lang="en-US" sz="3200" dirty="0">
                <a:solidFill>
                  <a:srgbClr val="B4D13B"/>
                </a:solidFill>
                <a:effectLst>
                  <a:outerShdw blurRad="38100" dist="38100" dir="2700000" algn="tl">
                    <a:srgbClr val="000000">
                      <a:alpha val="43137"/>
                    </a:srgbClr>
                  </a:outerShdw>
                </a:effectLst>
                <a:latin typeface="Calibri" pitchFamily="34" charset="0"/>
              </a:rPr>
            </a:b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17" name="Rectangle 16"/>
          <p:cNvSpPr/>
          <p:nvPr/>
        </p:nvSpPr>
        <p:spPr>
          <a:xfrm>
            <a:off x="179512" y="2996952"/>
            <a:ext cx="8568952" cy="2246769"/>
          </a:xfrm>
          <a:prstGeom prst="rect">
            <a:avLst/>
          </a:prstGeom>
        </p:spPr>
        <p:txBody>
          <a:bodyPr wrap="square">
            <a:spAutoFit/>
          </a:bodyPr>
          <a:lstStyle/>
          <a:p>
            <a:r>
              <a:rPr lang="en-GB" sz="2000" dirty="0" smtClean="0">
                <a:solidFill>
                  <a:srgbClr val="1F497D"/>
                </a:solidFill>
              </a:rPr>
              <a:t>Supply Source Dependence</a:t>
            </a:r>
          </a:p>
          <a:p>
            <a:r>
              <a:rPr lang="en-GB" sz="1800" b="0" dirty="0" smtClean="0">
                <a:solidFill>
                  <a:srgbClr val="1F497D">
                    <a:lumMod val="60000"/>
                    <a:lumOff val="40000"/>
                  </a:srgbClr>
                </a:solidFill>
              </a:rPr>
              <a:t>High dependence on LNG in the South of France and Iberian Peninsula causes strong price peaks, but not security of supply risk</a:t>
            </a:r>
          </a:p>
          <a:p>
            <a:r>
              <a:rPr lang="en-GB" sz="2000" b="0" dirty="0" smtClean="0">
                <a:solidFill>
                  <a:srgbClr val="1F497D">
                    <a:lumMod val="60000"/>
                    <a:lumOff val="40000"/>
                  </a:srgbClr>
                </a:solidFill>
              </a:rPr>
              <a:t> </a:t>
            </a:r>
          </a:p>
          <a:p>
            <a:endParaRPr lang="en-GB" sz="2000" dirty="0" smtClean="0">
              <a:solidFill>
                <a:srgbClr val="1F497D"/>
              </a:solidFill>
            </a:endParaRPr>
          </a:p>
          <a:p>
            <a:endParaRPr lang="en-GB" sz="2000" dirty="0" smtClean="0">
              <a:solidFill>
                <a:srgbClr val="1F497D"/>
              </a:solidFill>
            </a:endParaRPr>
          </a:p>
          <a:p>
            <a:endParaRPr lang="en-GB" sz="2000" dirty="0" smtClean="0">
              <a:solidFill>
                <a:srgbClr val="1F497D"/>
              </a:solidFill>
            </a:endParaRPr>
          </a:p>
        </p:txBody>
      </p:sp>
      <p:grpSp>
        <p:nvGrpSpPr>
          <p:cNvPr id="7" name="2 Grupo"/>
          <p:cNvGrpSpPr/>
          <p:nvPr/>
        </p:nvGrpSpPr>
        <p:grpSpPr>
          <a:xfrm>
            <a:off x="378090" y="4149080"/>
            <a:ext cx="3257806" cy="2134626"/>
            <a:chOff x="378090" y="4149080"/>
            <a:chExt cx="3257806" cy="2134626"/>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090" y="4149080"/>
              <a:ext cx="3185798" cy="92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90" y="5085184"/>
              <a:ext cx="3197299" cy="92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CuadroTexto"/>
            <p:cNvSpPr txBox="1"/>
            <p:nvPr/>
          </p:nvSpPr>
          <p:spPr>
            <a:xfrm>
              <a:off x="378090" y="6006707"/>
              <a:ext cx="3257806" cy="276999"/>
            </a:xfrm>
            <a:prstGeom prst="rect">
              <a:avLst/>
            </a:prstGeom>
            <a:noFill/>
          </p:spPr>
          <p:txBody>
            <a:bodyPr wrap="square" rtlCol="0">
              <a:spAutoFit/>
            </a:bodyPr>
            <a:lstStyle/>
            <a:p>
              <a:r>
                <a:rPr lang="en-US" sz="1200" b="0" dirty="0">
                  <a:solidFill>
                    <a:prstClr val="black"/>
                  </a:solidFill>
                  <a:latin typeface="Arial Narrow" panose="020B0606020202030204" pitchFamily="34" charset="0"/>
                </a:rPr>
                <a:t>* </a:t>
              </a:r>
              <a:r>
                <a:rPr lang="en-US" sz="1200" b="0" dirty="0" smtClean="0">
                  <a:solidFill>
                    <a:prstClr val="black"/>
                  </a:solidFill>
                  <a:latin typeface="Arial Narrow" panose="020B0606020202030204" pitchFamily="34" charset="0"/>
                </a:rPr>
                <a:t>grouping </a:t>
              </a:r>
              <a:r>
                <a:rPr lang="en-US" sz="1200" b="0" dirty="0">
                  <a:solidFill>
                    <a:prstClr val="black"/>
                  </a:solidFill>
                  <a:latin typeface="Arial Narrow" panose="020B0606020202030204" pitchFamily="34" charset="0"/>
                </a:rPr>
                <a:t>the supply sources by correlated prices</a:t>
              </a:r>
            </a:p>
          </p:txBody>
        </p:sp>
        <p:sp>
          <p:nvSpPr>
            <p:cNvPr id="14" name="10 CuadroTexto"/>
            <p:cNvSpPr txBox="1"/>
            <p:nvPr/>
          </p:nvSpPr>
          <p:spPr>
            <a:xfrm>
              <a:off x="2834746" y="5085184"/>
              <a:ext cx="225086" cy="276999"/>
            </a:xfrm>
            <a:prstGeom prst="rect">
              <a:avLst/>
            </a:prstGeom>
            <a:noFill/>
          </p:spPr>
          <p:txBody>
            <a:bodyPr wrap="square" rtlCol="0">
              <a:spAutoFit/>
            </a:bodyPr>
            <a:lstStyle/>
            <a:p>
              <a:r>
                <a:rPr lang="en-US" sz="1200" b="0" dirty="0" smtClean="0">
                  <a:solidFill>
                    <a:prstClr val="black"/>
                  </a:solidFill>
                  <a:latin typeface="Arial Narrow" panose="020B0606020202030204" pitchFamily="34" charset="0"/>
                </a:rPr>
                <a:t>*</a:t>
              </a:r>
              <a:endParaRPr lang="en-US" sz="1200" b="0" dirty="0">
                <a:solidFill>
                  <a:prstClr val="black"/>
                </a:solidFill>
                <a:latin typeface="Arial Narrow" panose="020B0606020202030204" pitchFamily="34" charset="0"/>
              </a:endParaRPr>
            </a:p>
          </p:txBody>
        </p:sp>
      </p:grpSp>
      <p:sp>
        <p:nvSpPr>
          <p:cNvPr id="15" name="14 Flecha doblada"/>
          <p:cNvSpPr/>
          <p:nvPr/>
        </p:nvSpPr>
        <p:spPr>
          <a:xfrm rot="19433141" flipV="1">
            <a:off x="3623752" y="4845891"/>
            <a:ext cx="2040511" cy="953724"/>
          </a:xfrm>
          <a:prstGeom prst="bentArrow">
            <a:avLst>
              <a:gd name="adj1" fmla="val 21737"/>
              <a:gd name="adj2" fmla="val 44864"/>
              <a:gd name="adj3" fmla="val 50000"/>
              <a:gd name="adj4" fmla="val 74347"/>
            </a:avLst>
          </a:prstGeom>
          <a:gradFill rotWithShape="1">
            <a:gsLst>
              <a:gs pos="0">
                <a:schemeClr val="bg1">
                  <a:lumMod val="85000"/>
                </a:schemeClr>
              </a:gs>
              <a:gs pos="35000">
                <a:schemeClr val="bg1">
                  <a:lumMod val="65000"/>
                </a:schemeClr>
              </a:gs>
              <a:gs pos="100000">
                <a:schemeClr val="bg1">
                  <a:lumMod val="50000"/>
                </a:scheme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lang="en-US" sz="1800" b="0" kern="0" smtClean="0">
              <a:solidFill>
                <a:prstClr val="black"/>
              </a:solidFill>
              <a:latin typeface="Calibri"/>
            </a:endParaRPr>
          </a:p>
        </p:txBody>
      </p:sp>
      <p:sp>
        <p:nvSpPr>
          <p:cNvPr id="16" name="6 Rectángulo"/>
          <p:cNvSpPr/>
          <p:nvPr/>
        </p:nvSpPr>
        <p:spPr>
          <a:xfrm>
            <a:off x="4139952" y="5229200"/>
            <a:ext cx="4896544" cy="1015663"/>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000" b="0" dirty="0" smtClean="0">
                <a:solidFill>
                  <a:prstClr val="white"/>
                </a:solidFill>
              </a:rPr>
              <a:t>Potential evolution after developing the new corridor </a:t>
            </a:r>
            <a:r>
              <a:rPr lang="en-US" sz="2000" b="0" dirty="0">
                <a:solidFill>
                  <a:prstClr val="white"/>
                </a:solidFill>
              </a:rPr>
              <a:t>“Bidirectional flows between Portugal, Spain, France and Germany”</a:t>
            </a:r>
          </a:p>
        </p:txBody>
      </p:sp>
      <p:grpSp>
        <p:nvGrpSpPr>
          <p:cNvPr id="18" name="9 Grupo"/>
          <p:cNvGrpSpPr/>
          <p:nvPr/>
        </p:nvGrpSpPr>
        <p:grpSpPr>
          <a:xfrm>
            <a:off x="5507805" y="4149080"/>
            <a:ext cx="3517900" cy="1048385"/>
            <a:chOff x="5507805" y="4149080"/>
            <a:chExt cx="3517900" cy="1048385"/>
          </a:xfrm>
        </p:grpSpPr>
        <p:pic>
          <p:nvPicPr>
            <p:cNvPr id="1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805" y="4149080"/>
              <a:ext cx="3517900" cy="1048385"/>
            </a:xfrm>
            <a:prstGeom prst="rect">
              <a:avLst/>
            </a:prstGeom>
            <a:noFill/>
          </p:spPr>
        </p:pic>
        <p:sp>
          <p:nvSpPr>
            <p:cNvPr id="20" name="17 CuadroTexto"/>
            <p:cNvSpPr txBox="1"/>
            <p:nvPr/>
          </p:nvSpPr>
          <p:spPr>
            <a:xfrm>
              <a:off x="8667394" y="4221088"/>
              <a:ext cx="225086" cy="276999"/>
            </a:xfrm>
            <a:prstGeom prst="rect">
              <a:avLst/>
            </a:prstGeom>
            <a:noFill/>
          </p:spPr>
          <p:txBody>
            <a:bodyPr wrap="square" rtlCol="0">
              <a:spAutoFit/>
            </a:bodyPr>
            <a:lstStyle/>
            <a:p>
              <a:r>
                <a:rPr lang="en-US" sz="1200" b="0" dirty="0" smtClean="0">
                  <a:solidFill>
                    <a:prstClr val="black"/>
                  </a:solidFill>
                  <a:latin typeface="Arial Narrow" panose="020B0606020202030204" pitchFamily="34" charset="0"/>
                </a:rPr>
                <a:t>*</a:t>
              </a:r>
              <a:endParaRPr lang="en-US" sz="1200" b="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171789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prstGeom prst="rect">
            <a:avLst/>
          </a:prstGeom>
        </p:spPr>
        <p:txBody>
          <a:bodyPr/>
          <a:lstStyle/>
          <a:p>
            <a:pPr>
              <a:defRPr/>
            </a:pPr>
            <a:fld id="{752D9E57-5500-4DB8-81EB-EE1488FCB825}" type="slidenum">
              <a:rPr lang="fr-BE" smtClean="0"/>
              <a:pPr>
                <a:defRPr/>
              </a:pPr>
              <a:t>28</a:t>
            </a:fld>
            <a:endParaRPr lang="fr-BE" dirty="0"/>
          </a:p>
        </p:txBody>
      </p:sp>
      <p:sp>
        <p:nvSpPr>
          <p:cNvPr id="8" name="Title 1"/>
          <p:cNvSpPr>
            <a:spLocks/>
          </p:cNvSpPr>
          <p:nvPr/>
        </p:nvSpPr>
        <p:spPr bwMode="auto">
          <a:xfrm>
            <a:off x="0" y="-1904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GRIP South – Assessments</a:t>
            </a:r>
          </a:p>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Key conclusions</a:t>
            </a:r>
          </a:p>
          <a:p>
            <a:pPr algn="ctr" eaLnBrk="0" hangingPunct="0"/>
            <a:r>
              <a:rPr lang="en-US" sz="3200" dirty="0">
                <a:solidFill>
                  <a:srgbClr val="B4D13B"/>
                </a:solidFill>
                <a:effectLst>
                  <a:outerShdw blurRad="38100" dist="38100" dir="2700000" algn="tl">
                    <a:srgbClr val="000000">
                      <a:alpha val="43137"/>
                    </a:srgbClr>
                  </a:outerShdw>
                </a:effectLst>
                <a:latin typeface="Calibri" pitchFamily="34" charset="0"/>
              </a:rPr>
              <a:t/>
            </a:r>
            <a:br>
              <a:rPr lang="en-US" sz="3200" dirty="0">
                <a:solidFill>
                  <a:srgbClr val="B4D13B"/>
                </a:solidFill>
                <a:effectLst>
                  <a:outerShdw blurRad="38100" dist="38100" dir="2700000" algn="tl">
                    <a:srgbClr val="000000">
                      <a:alpha val="43137"/>
                    </a:srgbClr>
                  </a:outerShdw>
                </a:effectLst>
                <a:latin typeface="Calibri" pitchFamily="34" charset="0"/>
              </a:rPr>
            </a:b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9" name="Rectangle 8"/>
          <p:cNvSpPr/>
          <p:nvPr/>
        </p:nvSpPr>
        <p:spPr>
          <a:xfrm>
            <a:off x="467544" y="3789040"/>
            <a:ext cx="8352928" cy="3170099"/>
          </a:xfrm>
          <a:prstGeom prst="rect">
            <a:avLst/>
          </a:prstGeom>
        </p:spPr>
        <p:txBody>
          <a:bodyPr wrap="square">
            <a:spAutoFit/>
          </a:bodyPr>
          <a:lstStyle/>
          <a:p>
            <a:r>
              <a:rPr lang="en-GB" sz="2000" dirty="0" smtClean="0">
                <a:solidFill>
                  <a:srgbClr val="1F497D"/>
                </a:solidFill>
              </a:rPr>
              <a:t>Network adaptability to supply evolution</a:t>
            </a:r>
          </a:p>
          <a:p>
            <a:r>
              <a:rPr lang="en-GB" sz="2000" b="0" dirty="0" smtClean="0">
                <a:solidFill>
                  <a:srgbClr val="1F497D">
                    <a:lumMod val="60000"/>
                    <a:lumOff val="40000"/>
                  </a:srgbClr>
                </a:solidFill>
              </a:rPr>
              <a:t>Identified remedies would create new routes to and from the South, </a:t>
            </a:r>
            <a:r>
              <a:rPr lang="en-US" sz="2000" b="0" dirty="0" smtClean="0">
                <a:solidFill>
                  <a:srgbClr val="1F497D">
                    <a:lumMod val="60000"/>
                    <a:lumOff val="40000"/>
                  </a:srgbClr>
                </a:solidFill>
              </a:rPr>
              <a:t>contributing to the optimization of shippers’ supply portfolios, consolidating  a well-meshed network, improving  the robustness of the gas network.</a:t>
            </a:r>
            <a:r>
              <a:rPr lang="en-US" sz="2000" b="0" dirty="0" smtClean="0">
                <a:solidFill>
                  <a:srgbClr val="FF0000"/>
                </a:solidFill>
              </a:rPr>
              <a:t> </a:t>
            </a:r>
          </a:p>
          <a:p>
            <a:r>
              <a:rPr lang="en-US" sz="2000" b="0" dirty="0" smtClean="0">
                <a:solidFill>
                  <a:srgbClr val="1F497D">
                    <a:lumMod val="60000"/>
                    <a:lumOff val="40000"/>
                  </a:srgbClr>
                </a:solidFill>
              </a:rPr>
              <a:t>The identified remedies would improve </a:t>
            </a:r>
            <a:r>
              <a:rPr lang="en-US" sz="2000" dirty="0" smtClean="0">
                <a:solidFill>
                  <a:srgbClr val="1F497D">
                    <a:lumMod val="60000"/>
                    <a:lumOff val="40000"/>
                  </a:srgbClr>
                </a:solidFill>
              </a:rPr>
              <a:t>competitiveness</a:t>
            </a:r>
            <a:r>
              <a:rPr lang="en-US" sz="2000" b="0" dirty="0" smtClean="0">
                <a:solidFill>
                  <a:srgbClr val="1F497D">
                    <a:lumMod val="60000"/>
                    <a:lumOff val="40000"/>
                  </a:srgbClr>
                </a:solidFill>
              </a:rPr>
              <a:t> for the </a:t>
            </a:r>
            <a:r>
              <a:rPr lang="en-US" sz="2000" dirty="0" smtClean="0">
                <a:solidFill>
                  <a:srgbClr val="1F497D">
                    <a:lumMod val="60000"/>
                    <a:lumOff val="40000"/>
                  </a:srgbClr>
                </a:solidFill>
              </a:rPr>
              <a:t>industry</a:t>
            </a:r>
            <a:r>
              <a:rPr lang="en-US" sz="2000" b="0" dirty="0" smtClean="0">
                <a:solidFill>
                  <a:srgbClr val="1F497D">
                    <a:lumMod val="60000"/>
                    <a:lumOff val="40000"/>
                  </a:srgbClr>
                </a:solidFill>
              </a:rPr>
              <a:t> and the rest of the end consumers of the gas system having a clear positive impact in the economy of the respective countries.</a:t>
            </a:r>
            <a:r>
              <a:rPr lang="en-GB" sz="2000" b="0" dirty="0" smtClean="0">
                <a:solidFill>
                  <a:srgbClr val="1F497D">
                    <a:lumMod val="60000"/>
                    <a:lumOff val="40000"/>
                  </a:srgbClr>
                </a:solidFill>
              </a:rPr>
              <a:t> </a:t>
            </a:r>
          </a:p>
          <a:p>
            <a:endParaRPr lang="en-GB" sz="2000" dirty="0" smtClean="0">
              <a:solidFill>
                <a:srgbClr val="1F497D"/>
              </a:solidFill>
            </a:endParaRPr>
          </a:p>
          <a:p>
            <a:endParaRPr lang="en-GB" sz="2000" dirty="0" smtClean="0">
              <a:solidFill>
                <a:srgbClr val="1F497D"/>
              </a:solidFill>
            </a:endParaRPr>
          </a:p>
        </p:txBody>
      </p:sp>
      <p:pic>
        <p:nvPicPr>
          <p:cNvPr id="14" name="Imagen 5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1340768"/>
            <a:ext cx="4608512" cy="2160240"/>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40768"/>
            <a:ext cx="432048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89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prstGeom prst="rect">
            <a:avLst/>
          </a:prstGeom>
        </p:spPr>
        <p:txBody>
          <a:bodyPr/>
          <a:lstStyle/>
          <a:p>
            <a:pPr>
              <a:defRPr/>
            </a:pPr>
            <a:fld id="{752D9E57-5500-4DB8-81EB-EE1488FCB825}" type="slidenum">
              <a:rPr lang="fr-BE" smtClean="0"/>
              <a:pPr>
                <a:defRPr/>
              </a:pPr>
              <a:t>29</a:t>
            </a:fld>
            <a:endParaRPr lang="fr-BE" dirty="0"/>
          </a:p>
        </p:txBody>
      </p:sp>
      <p:sp>
        <p:nvSpPr>
          <p:cNvPr id="8" name="Title 1"/>
          <p:cNvSpPr>
            <a:spLocks/>
          </p:cNvSpPr>
          <p:nvPr/>
        </p:nvSpPr>
        <p:spPr bwMode="auto">
          <a:xfrm>
            <a:off x="0" y="-1904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GRIP South – Assessments</a:t>
            </a:r>
          </a:p>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Key conclusions</a:t>
            </a:r>
          </a:p>
          <a:p>
            <a:pPr algn="ctr" eaLnBrk="0" hangingPunct="0"/>
            <a:r>
              <a:rPr lang="en-US" sz="3200" dirty="0">
                <a:solidFill>
                  <a:srgbClr val="B4D13B"/>
                </a:solidFill>
                <a:effectLst>
                  <a:outerShdw blurRad="38100" dist="38100" dir="2700000" algn="tl">
                    <a:srgbClr val="000000">
                      <a:alpha val="43137"/>
                    </a:srgbClr>
                  </a:outerShdw>
                </a:effectLst>
                <a:latin typeface="Calibri" pitchFamily="34" charset="0"/>
              </a:rPr>
              <a:t/>
            </a:r>
            <a:br>
              <a:rPr lang="en-US" sz="3200" dirty="0">
                <a:solidFill>
                  <a:srgbClr val="B4D13B"/>
                </a:solidFill>
                <a:effectLst>
                  <a:outerShdw blurRad="38100" dist="38100" dir="2700000" algn="tl">
                    <a:srgbClr val="000000">
                      <a:alpha val="43137"/>
                    </a:srgbClr>
                  </a:outerShdw>
                </a:effectLst>
                <a:latin typeface="Calibri" pitchFamily="34" charset="0"/>
              </a:rPr>
            </a:b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13" name="Rectangle 12"/>
          <p:cNvSpPr/>
          <p:nvPr/>
        </p:nvSpPr>
        <p:spPr>
          <a:xfrm>
            <a:off x="323528" y="4365104"/>
            <a:ext cx="8820472" cy="2462213"/>
          </a:xfrm>
          <a:prstGeom prst="rect">
            <a:avLst/>
          </a:prstGeom>
        </p:spPr>
        <p:txBody>
          <a:bodyPr wrap="square">
            <a:spAutoFit/>
          </a:bodyPr>
          <a:lstStyle/>
          <a:p>
            <a:r>
              <a:rPr lang="en-GB" sz="2000" dirty="0" smtClean="0">
                <a:solidFill>
                  <a:srgbClr val="1F497D"/>
                </a:solidFill>
              </a:rPr>
              <a:t>Strong divergences of prices </a:t>
            </a:r>
            <a:r>
              <a:rPr lang="en-GB" sz="2000" b="0" dirty="0" smtClean="0">
                <a:solidFill>
                  <a:srgbClr val="1F497D"/>
                </a:solidFill>
              </a:rPr>
              <a:t>:</a:t>
            </a:r>
          </a:p>
          <a:p>
            <a:r>
              <a:rPr lang="en-GB" sz="1800" b="0" dirty="0" smtClean="0">
                <a:solidFill>
                  <a:srgbClr val="1F497D">
                    <a:lumMod val="60000"/>
                    <a:lumOff val="40000"/>
                  </a:srgbClr>
                </a:solidFill>
              </a:rPr>
              <a:t>Lasting spreads between PEG SUD and Spanish AOC, between PEG NORD and PEG SUD </a:t>
            </a:r>
          </a:p>
          <a:p>
            <a:endParaRPr lang="en-GB" sz="1800" b="0" dirty="0" smtClean="0">
              <a:solidFill>
                <a:srgbClr val="1F497D">
                  <a:lumMod val="60000"/>
                  <a:lumOff val="40000"/>
                </a:srgbClr>
              </a:solidFill>
            </a:endParaRPr>
          </a:p>
          <a:p>
            <a:endParaRPr lang="en-GB" sz="2000" b="0" dirty="0" smtClean="0">
              <a:solidFill>
                <a:srgbClr val="1F497D">
                  <a:lumMod val="60000"/>
                  <a:lumOff val="40000"/>
                </a:srgbClr>
              </a:solidFill>
            </a:endParaRPr>
          </a:p>
          <a:p>
            <a:endParaRPr lang="en-GB" sz="2000" dirty="0" smtClean="0">
              <a:solidFill>
                <a:srgbClr val="1F497D"/>
              </a:solidFill>
            </a:endParaRPr>
          </a:p>
          <a:p>
            <a:endParaRPr lang="en-GB" sz="2000" dirty="0" smtClean="0">
              <a:solidFill>
                <a:srgbClr val="1F497D"/>
              </a:solidFill>
            </a:endParaRPr>
          </a:p>
          <a:p>
            <a:endParaRPr lang="en-GB" sz="2000" dirty="0" smtClean="0">
              <a:solidFill>
                <a:srgbClr val="1F497D"/>
              </a:solidFill>
            </a:endParaRPr>
          </a:p>
        </p:txBody>
      </p:sp>
      <p:pic>
        <p:nvPicPr>
          <p:cNvPr id="10" name="Imagen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052736"/>
            <a:ext cx="6223074" cy="3240360"/>
          </a:xfrm>
          <a:prstGeom prst="rect">
            <a:avLst/>
          </a:prstGeom>
          <a:noFill/>
          <a:ln>
            <a:noFill/>
          </a:ln>
        </p:spPr>
      </p:pic>
      <p:sp>
        <p:nvSpPr>
          <p:cNvPr id="18" name="Rectangle 17"/>
          <p:cNvSpPr/>
          <p:nvPr/>
        </p:nvSpPr>
        <p:spPr>
          <a:xfrm>
            <a:off x="323528" y="5301208"/>
            <a:ext cx="8352928" cy="1323439"/>
          </a:xfrm>
          <a:prstGeom prst="rect">
            <a:avLst/>
          </a:prstGeom>
        </p:spPr>
        <p:txBody>
          <a:bodyPr wrap="square">
            <a:spAutoFit/>
          </a:bodyPr>
          <a:lstStyle/>
          <a:p>
            <a:r>
              <a:rPr lang="en-GB" sz="2000" dirty="0" smtClean="0">
                <a:solidFill>
                  <a:srgbClr val="1F497D"/>
                </a:solidFill>
              </a:rPr>
              <a:t>Lack of ability to face very different supply mixes, </a:t>
            </a:r>
          </a:p>
          <a:p>
            <a:r>
              <a:rPr lang="en-GB" sz="2000" b="0" dirty="0" smtClean="0">
                <a:solidFill>
                  <a:srgbClr val="1F497D">
                    <a:lumMod val="60000"/>
                    <a:lumOff val="40000"/>
                  </a:srgbClr>
                </a:solidFill>
              </a:rPr>
              <a:t>In particular, limited ability to decrease LNG supplies</a:t>
            </a:r>
          </a:p>
          <a:p>
            <a:endParaRPr lang="en-GB" sz="2000" dirty="0" smtClean="0">
              <a:solidFill>
                <a:srgbClr val="1F497D"/>
              </a:solidFill>
            </a:endParaRPr>
          </a:p>
          <a:p>
            <a:endParaRPr lang="en-GB" sz="2000" dirty="0" smtClean="0">
              <a:solidFill>
                <a:srgbClr val="1F497D"/>
              </a:solidFill>
            </a:endParaRPr>
          </a:p>
        </p:txBody>
      </p:sp>
    </p:spTree>
    <p:extLst>
      <p:ext uri="{BB962C8B-B14F-4D97-AF65-F5344CB8AC3E}">
        <p14:creationId xmlns:p14="http://schemas.microsoft.com/office/powerpoint/2010/main" val="179103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0074" y="332656"/>
            <a:ext cx="8724453" cy="365125"/>
          </a:xfrm>
        </p:spPr>
        <p:txBody>
          <a:bodyPr/>
          <a:lstStyle/>
          <a:p>
            <a:r>
              <a:rPr lang="es-ES_tradnl" dirty="0"/>
              <a:t>1</a:t>
            </a:r>
            <a:r>
              <a:rPr lang="es-ES_tradnl" dirty="0" smtClean="0"/>
              <a:t>. </a:t>
            </a:r>
            <a:r>
              <a:rPr lang="en-US" dirty="0" smtClean="0"/>
              <a:t>Annual Product </a:t>
            </a:r>
            <a:r>
              <a:rPr lang="en-US" altLang="es-ES" dirty="0" smtClean="0"/>
              <a:t>Auction </a:t>
            </a:r>
            <a:r>
              <a:rPr lang="en-US" dirty="0" smtClean="0"/>
              <a:t>Results VIP PIRINEOS</a:t>
            </a:r>
            <a:r>
              <a:rPr lang="en-US" altLang="es-ES" dirty="0" smtClean="0"/>
              <a:t>.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847968330"/>
              </p:ext>
            </p:extLst>
          </p:nvPr>
        </p:nvGraphicFramePr>
        <p:xfrm>
          <a:off x="105552" y="2660756"/>
          <a:ext cx="9002952" cy="1272300"/>
        </p:xfrm>
        <a:graphic>
          <a:graphicData uri="http://schemas.openxmlformats.org/drawingml/2006/table">
            <a:tbl>
              <a:tblPr/>
              <a:tblGrid>
                <a:gridCol w="902952"/>
                <a:gridCol w="540000"/>
                <a:gridCol w="540000"/>
                <a:gridCol w="540000"/>
                <a:gridCol w="540000"/>
                <a:gridCol w="540000"/>
                <a:gridCol w="540000"/>
                <a:gridCol w="540000"/>
                <a:gridCol w="540000"/>
                <a:gridCol w="540000"/>
                <a:gridCol w="540000"/>
                <a:gridCol w="540000"/>
                <a:gridCol w="540000"/>
                <a:gridCol w="540000"/>
                <a:gridCol w="540000"/>
                <a:gridCol w="540000"/>
              </a:tblGrid>
              <a:tr h="283603">
                <a:tc gridSpan="16">
                  <a:txBody>
                    <a:bodyPr/>
                    <a:lstStyle/>
                    <a:p>
                      <a:pPr algn="ctr" fontAlgn="b"/>
                      <a:r>
                        <a:rPr lang="en-US" sz="1400" b="1" i="0" u="none" strike="noStrike"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auctions-VIP-ES-FR Flow </a:t>
                      </a:r>
                      <a:r>
                        <a:rPr lang="en-US" sz="1400" b="1" i="0" u="none" strike="noStrike" baseline="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North-South (France-Spain)</a:t>
                      </a:r>
                      <a:endParaRPr lang="en-US" sz="14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44277">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2014</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2015</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2016</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2017</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2018</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2019</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2020</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2021</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2022</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2023</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2024</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2025</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2026</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2027</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2028</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264208">
                <a:tc>
                  <a:txBody>
                    <a:bodyPr/>
                    <a:lstStyle/>
                    <a:p>
                      <a:pPr algn="ctr" fontAlgn="b"/>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82.286</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82.286   </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82.286</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82.286</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82.286</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2.264.113</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2.264.113</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2.264.113</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5.319.502 </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5.319.502 </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5.319.502 </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208">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79.375 </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7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075871544"/>
              </p:ext>
            </p:extLst>
          </p:nvPr>
        </p:nvGraphicFramePr>
        <p:xfrm>
          <a:off x="105552" y="1262427"/>
          <a:ext cx="8978930" cy="1266484"/>
        </p:xfrm>
        <a:graphic>
          <a:graphicData uri="http://schemas.openxmlformats.org/drawingml/2006/table">
            <a:tbl>
              <a:tblPr/>
              <a:tblGrid>
                <a:gridCol w="878930"/>
                <a:gridCol w="540000"/>
                <a:gridCol w="540000"/>
                <a:gridCol w="540000"/>
                <a:gridCol w="540000"/>
                <a:gridCol w="540000"/>
                <a:gridCol w="540000"/>
                <a:gridCol w="540000"/>
                <a:gridCol w="540000"/>
                <a:gridCol w="540000"/>
                <a:gridCol w="540000"/>
                <a:gridCol w="540000"/>
                <a:gridCol w="540000"/>
                <a:gridCol w="540000"/>
                <a:gridCol w="540000"/>
                <a:gridCol w="540000"/>
              </a:tblGrid>
              <a:tr h="268560">
                <a:tc gridSpan="16">
                  <a:txBody>
                    <a:bodyPr/>
                    <a:lstStyle/>
                    <a:p>
                      <a:pPr algn="ctr" fontAlgn="b"/>
                      <a:r>
                        <a:rPr lang="en-US" sz="14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t>
                      </a:r>
                      <a:r>
                        <a:rPr lang="en-US" sz="1400" b="1" i="0" u="none" strike="noStrike"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auctions-VIP-ES-FR Flow South</a:t>
                      </a:r>
                      <a:r>
                        <a:rPr lang="en-US" sz="1400" b="1" i="0" u="none" strike="noStrike" baseline="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-North (Spain-France)</a:t>
                      </a:r>
                      <a:endParaRPr lang="en-US" sz="14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53504">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2014</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2015</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2016</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2017</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2018</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2019</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2020</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2021</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2022</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2023</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2024</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2025</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2026</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2027</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2028</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354356">
                <a:tc>
                  <a:txBody>
                    <a:bodyPr/>
                    <a:lstStyle/>
                    <a:p>
                      <a:pPr algn="ctr" fontAlgn="b"/>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872.772</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872.772</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1.068.097</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1.068.097</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1.068.097</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133.029</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133.029</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133.029</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133.029</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4.932.716</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5.511.212</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5.511.212</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7.373.038</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7.373.038</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7.373.038</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4356">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6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607905695"/>
              </p:ext>
            </p:extLst>
          </p:nvPr>
        </p:nvGraphicFramePr>
        <p:xfrm>
          <a:off x="5340648" y="4437112"/>
          <a:ext cx="2831752" cy="1584176"/>
        </p:xfrm>
        <a:graphic>
          <a:graphicData uri="http://schemas.openxmlformats.org/drawingml/2006/table">
            <a:tbl>
              <a:tblPr/>
              <a:tblGrid>
                <a:gridCol w="1766301"/>
                <a:gridCol w="1065451"/>
              </a:tblGrid>
              <a:tr h="655189">
                <a:tc gridSpan="2">
                  <a:txBody>
                    <a:bodyPr/>
                    <a:lstStyle/>
                    <a:p>
                      <a:pPr algn="ctr" fontAlgn="b"/>
                      <a:r>
                        <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yearly </a:t>
                      </a: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Unbundled </a:t>
                      </a:r>
                      <a:r>
                        <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capacity </a:t>
                      </a: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auctions-VIP-ES-FR</a:t>
                      </a:r>
                      <a:endPar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r>
              <a:tr h="247549">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2014</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340719">
                <a:tc>
                  <a:txBody>
                    <a:bodyPr/>
                    <a:lstStyle/>
                    <a:p>
                      <a:pPr algn="ctr" fontAlgn="b"/>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8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2.093.348 </a:t>
                      </a:r>
                      <a:endParaRPr lang="es-ES" sz="8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428" marR="5428" marT="5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0719">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8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s-ES" sz="8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428" marR="5428" marT="5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548490989"/>
              </p:ext>
            </p:extLst>
          </p:nvPr>
        </p:nvGraphicFramePr>
        <p:xfrm>
          <a:off x="755576" y="4437112"/>
          <a:ext cx="2808312" cy="1584175"/>
        </p:xfrm>
        <a:graphic>
          <a:graphicData uri="http://schemas.openxmlformats.org/drawingml/2006/table">
            <a:tbl>
              <a:tblPr/>
              <a:tblGrid>
                <a:gridCol w="1751680"/>
                <a:gridCol w="1056632"/>
              </a:tblGrid>
              <a:tr h="703437">
                <a:tc gridSpan="2">
                  <a:txBody>
                    <a:bodyPr/>
                    <a:lstStyle/>
                    <a:p>
                      <a:pPr marL="0" algn="ctr" defTabSz="914400" rtl="0" eaLnBrk="1" fontAlgn="b" latinLnBrk="0" hangingPunct="1"/>
                      <a:r>
                        <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yearly </a:t>
                      </a: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Unbundled </a:t>
                      </a:r>
                      <a:r>
                        <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capacity </a:t>
                      </a: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auctions-VIP-FR-ES</a:t>
                      </a:r>
                      <a:endPar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r>
              <a:tr h="273896">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2014</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303421">
                <a:tc>
                  <a:txBody>
                    <a:bodyPr/>
                    <a:lstStyle/>
                    <a:p>
                      <a:pPr algn="ctr" fontAlgn="b"/>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8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10.431</a:t>
                      </a:r>
                      <a:endParaRPr lang="es-ES" sz="8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428" marR="5428" marT="5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3421">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8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10.431</a:t>
                      </a:r>
                      <a:endParaRPr lang="es-ES" sz="8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428" marR="5428" marT="5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7 Rectángulo"/>
          <p:cNvSpPr/>
          <p:nvPr/>
        </p:nvSpPr>
        <p:spPr bwMode="auto">
          <a:xfrm>
            <a:off x="395536" y="836712"/>
            <a:ext cx="5184576"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smtClean="0">
                <a:solidFill>
                  <a:schemeClr val="bg1"/>
                </a:solidFill>
                <a:latin typeface="+mj-lt"/>
                <a:ea typeface="+mj-ea"/>
                <a:cs typeface="+mj-cs"/>
              </a:rPr>
              <a:t>Bundled</a:t>
            </a:r>
            <a:r>
              <a:rPr lang="es-ES_tradnl" sz="1600" b="1" dirty="0" smtClean="0">
                <a:solidFill>
                  <a:schemeClr val="bg1"/>
                </a:solidFill>
                <a:latin typeface="+mj-lt"/>
                <a:ea typeface="+mj-ea"/>
                <a:cs typeface="+mj-cs"/>
              </a:rPr>
              <a:t> </a:t>
            </a:r>
            <a:r>
              <a:rPr lang="es-ES_tradnl" sz="1600" b="1" dirty="0" err="1" smtClean="0">
                <a:solidFill>
                  <a:schemeClr val="bg1"/>
                </a:solidFill>
                <a:latin typeface="+mj-lt"/>
                <a:ea typeface="+mj-ea"/>
                <a:cs typeface="+mj-cs"/>
              </a:rPr>
              <a:t>Capacities</a:t>
            </a:r>
            <a:r>
              <a:rPr lang="es-ES_tradnl" sz="1600" b="1" dirty="0" smtClean="0">
                <a:solidFill>
                  <a:schemeClr val="bg1"/>
                </a:solidFill>
                <a:latin typeface="+mj-lt"/>
                <a:ea typeface="+mj-ea"/>
                <a:cs typeface="+mj-cs"/>
              </a:rPr>
              <a:t> </a:t>
            </a:r>
            <a:r>
              <a:rPr lang="es-ES_tradnl" sz="1600" b="1" dirty="0" err="1" smtClean="0">
                <a:solidFill>
                  <a:schemeClr val="bg1"/>
                </a:solidFill>
                <a:latin typeface="+mj-lt"/>
                <a:ea typeface="+mj-ea"/>
                <a:cs typeface="+mj-cs"/>
              </a:rPr>
              <a:t>Offered</a:t>
            </a:r>
            <a:r>
              <a:rPr lang="es-ES_tradnl" sz="1600" b="1" dirty="0" smtClean="0">
                <a:solidFill>
                  <a:schemeClr val="bg1"/>
                </a:solidFill>
                <a:latin typeface="+mj-lt"/>
                <a:ea typeface="+mj-ea"/>
                <a:cs typeface="+mj-cs"/>
              </a:rPr>
              <a:t> and </a:t>
            </a:r>
            <a:r>
              <a:rPr lang="es-ES_tradnl" sz="1600" b="1" dirty="0" err="1" smtClean="0">
                <a:solidFill>
                  <a:schemeClr val="bg1"/>
                </a:solidFill>
                <a:latin typeface="+mj-lt"/>
                <a:ea typeface="+mj-ea"/>
                <a:cs typeface="+mj-cs"/>
              </a:rPr>
              <a:t>Allocated</a:t>
            </a:r>
            <a:endParaRPr lang="es-ES_tradnl" sz="1600" b="1" dirty="0">
              <a:solidFill>
                <a:schemeClr val="bg1"/>
              </a:solidFill>
              <a:latin typeface="+mj-lt"/>
              <a:ea typeface="+mj-ea"/>
              <a:cs typeface="+mj-cs"/>
            </a:endParaRPr>
          </a:p>
        </p:txBody>
      </p:sp>
      <p:sp>
        <p:nvSpPr>
          <p:cNvPr id="12" name="11 Rectángulo"/>
          <p:cNvSpPr/>
          <p:nvPr/>
        </p:nvSpPr>
        <p:spPr bwMode="auto">
          <a:xfrm>
            <a:off x="395536" y="4026550"/>
            <a:ext cx="4752528"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smtClean="0">
                <a:solidFill>
                  <a:schemeClr val="bg1"/>
                </a:solidFill>
                <a:latin typeface="+mj-lt"/>
                <a:ea typeface="+mj-ea"/>
                <a:cs typeface="+mj-cs"/>
              </a:rPr>
              <a:t>Unbundled</a:t>
            </a:r>
            <a:r>
              <a:rPr lang="es-ES_tradnl" sz="1600" b="1" dirty="0" smtClean="0">
                <a:solidFill>
                  <a:schemeClr val="bg1"/>
                </a:solidFill>
                <a:latin typeface="+mj-lt"/>
                <a:ea typeface="+mj-ea"/>
                <a:cs typeface="+mj-cs"/>
              </a:rPr>
              <a:t> </a:t>
            </a:r>
            <a:r>
              <a:rPr lang="es-ES_tradnl" sz="1600" b="1" dirty="0" err="1" smtClean="0">
                <a:solidFill>
                  <a:schemeClr val="bg1"/>
                </a:solidFill>
                <a:latin typeface="+mj-lt"/>
                <a:ea typeface="+mj-ea"/>
                <a:cs typeface="+mj-cs"/>
              </a:rPr>
              <a:t>Capacities</a:t>
            </a:r>
            <a:r>
              <a:rPr lang="es-ES_tradnl" sz="1600" b="1" dirty="0" smtClean="0">
                <a:solidFill>
                  <a:schemeClr val="bg1"/>
                </a:solidFill>
                <a:latin typeface="+mj-lt"/>
                <a:ea typeface="+mj-ea"/>
                <a:cs typeface="+mj-cs"/>
              </a:rPr>
              <a:t> </a:t>
            </a:r>
            <a:r>
              <a:rPr lang="es-ES_tradnl" sz="1600" b="1" dirty="0" err="1" smtClean="0">
                <a:solidFill>
                  <a:schemeClr val="bg1"/>
                </a:solidFill>
                <a:latin typeface="+mj-lt"/>
                <a:ea typeface="+mj-ea"/>
                <a:cs typeface="+mj-cs"/>
              </a:rPr>
              <a:t>Offered</a:t>
            </a:r>
            <a:r>
              <a:rPr lang="es-ES_tradnl" sz="1600" b="1" dirty="0" smtClean="0">
                <a:solidFill>
                  <a:schemeClr val="bg1"/>
                </a:solidFill>
                <a:latin typeface="+mj-lt"/>
                <a:ea typeface="+mj-ea"/>
                <a:cs typeface="+mj-cs"/>
              </a:rPr>
              <a:t> and </a:t>
            </a:r>
            <a:r>
              <a:rPr lang="es-ES_tradnl" sz="1600" b="1" dirty="0" err="1" smtClean="0">
                <a:solidFill>
                  <a:schemeClr val="bg1"/>
                </a:solidFill>
                <a:latin typeface="+mj-lt"/>
                <a:ea typeface="+mj-ea"/>
                <a:cs typeface="+mj-cs"/>
              </a:rPr>
              <a:t>Allocated</a:t>
            </a:r>
            <a:endParaRPr lang="es-ES_tradnl" sz="1600" b="1" dirty="0">
              <a:solidFill>
                <a:schemeClr val="bg1"/>
              </a:solidFill>
              <a:latin typeface="+mj-lt"/>
              <a:ea typeface="+mj-ea"/>
              <a:cs typeface="+mj-cs"/>
            </a:endParaRPr>
          </a:p>
        </p:txBody>
      </p:sp>
      <p:sp>
        <p:nvSpPr>
          <p:cNvPr id="10" name="9 CuadroTexto"/>
          <p:cNvSpPr txBox="1"/>
          <p:nvPr/>
        </p:nvSpPr>
        <p:spPr>
          <a:xfrm>
            <a:off x="7020272" y="6165304"/>
            <a:ext cx="1494320" cy="276999"/>
          </a:xfrm>
          <a:prstGeom prst="rect">
            <a:avLst/>
          </a:prstGeom>
          <a:noFill/>
        </p:spPr>
        <p:txBody>
          <a:bodyPr wrap="none" rtlCol="0">
            <a:spAutoFit/>
          </a:bodyPr>
          <a:lstStyle/>
          <a:p>
            <a:r>
              <a:rPr lang="en-US" sz="1200" dirty="0">
                <a:solidFill>
                  <a:srgbClr val="002060"/>
                </a:solidFill>
              </a:rPr>
              <a:t>Capacities at </a:t>
            </a:r>
            <a:r>
              <a:rPr lang="en-US" sz="1200" dirty="0" smtClean="0">
                <a:solidFill>
                  <a:srgbClr val="002060"/>
                </a:solidFill>
              </a:rPr>
              <a:t>25º </a:t>
            </a:r>
            <a:r>
              <a:rPr lang="en-US" sz="1200" dirty="0">
                <a:solidFill>
                  <a:srgbClr val="002060"/>
                </a:solidFill>
              </a:rPr>
              <a:t>C</a:t>
            </a:r>
          </a:p>
        </p:txBody>
      </p:sp>
    </p:spTree>
    <p:extLst>
      <p:ext uri="{BB962C8B-B14F-4D97-AF65-F5344CB8AC3E}">
        <p14:creationId xmlns:p14="http://schemas.microsoft.com/office/powerpoint/2010/main" val="132674201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prstGeom prst="rect">
            <a:avLst/>
          </a:prstGeom>
        </p:spPr>
        <p:txBody>
          <a:bodyPr/>
          <a:lstStyle/>
          <a:p>
            <a:pPr>
              <a:defRPr/>
            </a:pPr>
            <a:fld id="{752D9E57-5500-4DB8-81EB-EE1488FCB825}" type="slidenum">
              <a:rPr lang="fr-BE" smtClean="0"/>
              <a:pPr>
                <a:defRPr/>
              </a:pPr>
              <a:t>30</a:t>
            </a:fld>
            <a:endParaRPr lang="fr-BE" dirty="0"/>
          </a:p>
        </p:txBody>
      </p:sp>
      <p:sp>
        <p:nvSpPr>
          <p:cNvPr id="8" name="Title 1"/>
          <p:cNvSpPr>
            <a:spLocks/>
          </p:cNvSpPr>
          <p:nvPr/>
        </p:nvSpPr>
        <p:spPr bwMode="auto">
          <a:xfrm>
            <a:off x="0" y="-1904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GRIP South – Assessments</a:t>
            </a:r>
          </a:p>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Key conclusions</a:t>
            </a:r>
          </a:p>
          <a:p>
            <a:pPr algn="ctr" eaLnBrk="0" hangingPunct="0"/>
            <a:r>
              <a:rPr lang="en-US" sz="3200" dirty="0">
                <a:solidFill>
                  <a:srgbClr val="B4D13B"/>
                </a:solidFill>
                <a:effectLst>
                  <a:outerShdw blurRad="38100" dist="38100" dir="2700000" algn="tl">
                    <a:srgbClr val="000000">
                      <a:alpha val="43137"/>
                    </a:srgbClr>
                  </a:outerShdw>
                </a:effectLst>
                <a:latin typeface="Calibri" pitchFamily="34" charset="0"/>
              </a:rPr>
              <a:t/>
            </a:r>
            <a:br>
              <a:rPr lang="en-US" sz="3200" dirty="0">
                <a:solidFill>
                  <a:srgbClr val="B4D13B"/>
                </a:solidFill>
                <a:effectLst>
                  <a:outerShdw blurRad="38100" dist="38100" dir="2700000" algn="tl">
                    <a:srgbClr val="000000">
                      <a:alpha val="43137"/>
                    </a:srgbClr>
                  </a:outerShdw>
                </a:effectLst>
                <a:latin typeface="Calibri" pitchFamily="34" charset="0"/>
              </a:rPr>
            </a:b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17" name="Rectangle 16"/>
          <p:cNvSpPr/>
          <p:nvPr/>
        </p:nvSpPr>
        <p:spPr>
          <a:xfrm>
            <a:off x="323528" y="1268760"/>
            <a:ext cx="3744416" cy="5016758"/>
          </a:xfrm>
          <a:prstGeom prst="rect">
            <a:avLst/>
          </a:prstGeom>
        </p:spPr>
        <p:txBody>
          <a:bodyPr wrap="square">
            <a:spAutoFit/>
          </a:bodyPr>
          <a:lstStyle/>
          <a:p>
            <a:r>
              <a:rPr lang="en-GB" sz="2000" dirty="0" smtClean="0">
                <a:solidFill>
                  <a:srgbClr val="1F497D"/>
                </a:solidFill>
              </a:rPr>
              <a:t>Remedies to divergence of prices</a:t>
            </a:r>
          </a:p>
          <a:p>
            <a:r>
              <a:rPr lang="en-GB" sz="2000" b="0" dirty="0" smtClean="0">
                <a:solidFill>
                  <a:srgbClr val="1F497D">
                    <a:lumMod val="60000"/>
                    <a:lumOff val="40000"/>
                  </a:srgbClr>
                </a:solidFill>
              </a:rPr>
              <a:t>Reduce LNG dependence with bi-</a:t>
            </a:r>
            <a:r>
              <a:rPr lang="en-GB" sz="2000" b="0" dirty="0" err="1" smtClean="0">
                <a:solidFill>
                  <a:srgbClr val="1F497D">
                    <a:lumMod val="60000"/>
                    <a:lumOff val="40000"/>
                  </a:srgbClr>
                </a:solidFill>
              </a:rPr>
              <a:t>directionnal</a:t>
            </a:r>
            <a:r>
              <a:rPr lang="en-GB" sz="2000" b="0" dirty="0" smtClean="0">
                <a:solidFill>
                  <a:srgbClr val="1F497D">
                    <a:lumMod val="60000"/>
                    <a:lumOff val="40000"/>
                  </a:srgbClr>
                </a:solidFill>
              </a:rPr>
              <a:t> flows between Portugal, Spain, France and Germany with: </a:t>
            </a:r>
          </a:p>
          <a:p>
            <a:pPr>
              <a:buFont typeface="Arial" pitchFamily="34" charset="0"/>
              <a:buChar char="•"/>
            </a:pPr>
            <a:r>
              <a:rPr lang="en-GB" sz="2000" b="0" dirty="0" smtClean="0">
                <a:solidFill>
                  <a:srgbClr val="1F497D">
                    <a:lumMod val="60000"/>
                    <a:lumOff val="40000"/>
                  </a:srgbClr>
                </a:solidFill>
              </a:rPr>
              <a:t> 3</a:t>
            </a:r>
            <a:r>
              <a:rPr lang="en-GB" sz="2000" b="0" baseline="30000" dirty="0" smtClean="0">
                <a:solidFill>
                  <a:srgbClr val="1F497D">
                    <a:lumMod val="60000"/>
                    <a:lumOff val="40000"/>
                  </a:srgbClr>
                </a:solidFill>
              </a:rPr>
              <a:t>rd</a:t>
            </a:r>
            <a:r>
              <a:rPr lang="en-GB" sz="2000" b="0" dirty="0" smtClean="0">
                <a:solidFill>
                  <a:srgbClr val="1F497D">
                    <a:lumMod val="60000"/>
                    <a:lumOff val="40000"/>
                  </a:srgbClr>
                </a:solidFill>
              </a:rPr>
              <a:t> IP between Portugal and Spain</a:t>
            </a:r>
          </a:p>
          <a:p>
            <a:pPr>
              <a:buFont typeface="Arial" pitchFamily="34" charset="0"/>
              <a:buChar char="•"/>
            </a:pPr>
            <a:r>
              <a:rPr lang="en-GB" sz="2000" b="0" dirty="0" smtClean="0">
                <a:solidFill>
                  <a:srgbClr val="1F497D">
                    <a:lumMod val="60000"/>
                    <a:lumOff val="40000"/>
                  </a:srgbClr>
                </a:solidFill>
              </a:rPr>
              <a:t> </a:t>
            </a:r>
            <a:r>
              <a:rPr lang="en-GB" sz="2000" b="0" dirty="0" err="1" smtClean="0">
                <a:solidFill>
                  <a:srgbClr val="1F497D">
                    <a:lumMod val="60000"/>
                    <a:lumOff val="40000"/>
                  </a:srgbClr>
                </a:solidFill>
              </a:rPr>
              <a:t>MidCat</a:t>
            </a:r>
            <a:r>
              <a:rPr lang="en-GB" sz="2000" b="0" dirty="0" smtClean="0">
                <a:solidFill>
                  <a:srgbClr val="1F497D">
                    <a:lumMod val="60000"/>
                    <a:lumOff val="40000"/>
                  </a:srgbClr>
                </a:solidFill>
              </a:rPr>
              <a:t> project</a:t>
            </a:r>
          </a:p>
          <a:p>
            <a:pPr>
              <a:buFont typeface="Arial" pitchFamily="34" charset="0"/>
              <a:buChar char="•"/>
            </a:pPr>
            <a:r>
              <a:rPr lang="en-GB" sz="2000" b="0" dirty="0" smtClean="0">
                <a:solidFill>
                  <a:srgbClr val="1F497D">
                    <a:lumMod val="60000"/>
                    <a:lumOff val="40000"/>
                  </a:srgbClr>
                </a:solidFill>
              </a:rPr>
              <a:t> Core network reinforcement in France (merger)</a:t>
            </a:r>
          </a:p>
          <a:p>
            <a:pPr>
              <a:buFont typeface="Arial" pitchFamily="34" charset="0"/>
              <a:buChar char="•"/>
            </a:pPr>
            <a:r>
              <a:rPr lang="en-GB" sz="2000" b="0" dirty="0" smtClean="0">
                <a:solidFill>
                  <a:srgbClr val="1F497D">
                    <a:lumMod val="60000"/>
                    <a:lumOff val="40000"/>
                  </a:srgbClr>
                </a:solidFill>
              </a:rPr>
              <a:t> Reverse flow from France to Germany</a:t>
            </a:r>
          </a:p>
          <a:p>
            <a:endParaRPr lang="en-GB" sz="2000" dirty="0" smtClean="0">
              <a:solidFill>
                <a:srgbClr val="1F497D"/>
              </a:solidFill>
            </a:endParaRPr>
          </a:p>
          <a:p>
            <a:endParaRPr lang="en-GB" sz="2000" dirty="0" smtClean="0">
              <a:solidFill>
                <a:srgbClr val="1F497D"/>
              </a:solidFill>
            </a:endParaRPr>
          </a:p>
          <a:p>
            <a:endParaRPr lang="en-GB" sz="2000" dirty="0" smtClean="0">
              <a:solidFill>
                <a:srgbClr val="1F497D"/>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684" y="1484784"/>
            <a:ext cx="4179897" cy="41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31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prstGeom prst="rect">
            <a:avLst/>
          </a:prstGeom>
        </p:spPr>
        <p:txBody>
          <a:bodyPr/>
          <a:lstStyle/>
          <a:p>
            <a:pPr>
              <a:defRPr/>
            </a:pPr>
            <a:fld id="{752D9E57-5500-4DB8-81EB-EE1488FCB825}" type="slidenum">
              <a:rPr lang="fr-BE" smtClean="0"/>
              <a:pPr>
                <a:defRPr/>
              </a:pPr>
              <a:t>31</a:t>
            </a:fld>
            <a:endParaRPr lang="fr-BE" dirty="0"/>
          </a:p>
        </p:txBody>
      </p:sp>
      <p:sp>
        <p:nvSpPr>
          <p:cNvPr id="7" name="Title 1"/>
          <p:cNvSpPr>
            <a:spLocks/>
          </p:cNvSpPr>
          <p:nvPr/>
        </p:nvSpPr>
        <p:spPr bwMode="auto">
          <a:xfrm>
            <a:off x="0" y="0"/>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Main conclusions   </a:t>
            </a: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8" name="7 CuadroTexto"/>
          <p:cNvSpPr txBox="1"/>
          <p:nvPr/>
        </p:nvSpPr>
        <p:spPr>
          <a:xfrm>
            <a:off x="395536" y="836712"/>
            <a:ext cx="8496944" cy="5736955"/>
          </a:xfrm>
          <a:prstGeom prst="rect">
            <a:avLst/>
          </a:prstGeom>
          <a:noFill/>
        </p:spPr>
        <p:txBody>
          <a:bodyPr wrap="square" rtlCol="0">
            <a:spAutoFit/>
          </a:bodyPr>
          <a:lstStyle/>
          <a:p>
            <a:pPr marL="342900" indent="-342900" algn="just">
              <a:lnSpc>
                <a:spcPct val="110000"/>
              </a:lnSpc>
              <a:spcBef>
                <a:spcPts val="600"/>
              </a:spcBef>
              <a:spcAft>
                <a:spcPts val="600"/>
              </a:spcAft>
              <a:buFont typeface="Wingdings" panose="05000000000000000000" pitchFamily="2" charset="2"/>
              <a:buChar char="ü"/>
            </a:pPr>
            <a:r>
              <a:rPr lang="en-US" sz="1800" b="0" dirty="0" smtClean="0">
                <a:solidFill>
                  <a:srgbClr val="1F497D"/>
                </a:solidFill>
              </a:rPr>
              <a:t>Economic crisis and competition of energies in the World lead to a </a:t>
            </a:r>
            <a:r>
              <a:rPr lang="en-US" sz="1800" dirty="0" smtClean="0">
                <a:solidFill>
                  <a:srgbClr val="1F497D"/>
                </a:solidFill>
              </a:rPr>
              <a:t>decrease in gas consumption</a:t>
            </a:r>
            <a:r>
              <a:rPr lang="en-US" sz="1800" b="0" dirty="0" smtClean="0">
                <a:solidFill>
                  <a:srgbClr val="1F497D"/>
                </a:solidFill>
              </a:rPr>
              <a:t> in Europe.</a:t>
            </a:r>
          </a:p>
          <a:p>
            <a:pPr marL="342900" indent="-342900" algn="just">
              <a:lnSpc>
                <a:spcPct val="110000"/>
              </a:lnSpc>
              <a:spcBef>
                <a:spcPts val="600"/>
              </a:spcBef>
              <a:spcAft>
                <a:spcPts val="600"/>
              </a:spcAft>
              <a:buFont typeface="Wingdings" panose="05000000000000000000" pitchFamily="2" charset="2"/>
              <a:buChar char="ü"/>
            </a:pPr>
            <a:r>
              <a:rPr lang="en-US" sz="1800" b="0" dirty="0" smtClean="0">
                <a:solidFill>
                  <a:srgbClr val="1F497D"/>
                </a:solidFill>
              </a:rPr>
              <a:t>As </a:t>
            </a:r>
            <a:r>
              <a:rPr lang="en-US" sz="1800" dirty="0" smtClean="0">
                <a:solidFill>
                  <a:srgbClr val="1F497D"/>
                </a:solidFill>
              </a:rPr>
              <a:t>forecasts for gas imports for Europe remain high</a:t>
            </a:r>
            <a:r>
              <a:rPr lang="en-US" sz="1800" b="0" dirty="0" smtClean="0">
                <a:solidFill>
                  <a:srgbClr val="1F497D"/>
                </a:solidFill>
              </a:rPr>
              <a:t>, South Region could be a main for Algerian gas and LNG. High dependence on LNG should be reduced if more Russian and Norwegian gas could reach southern markets.</a:t>
            </a:r>
          </a:p>
          <a:p>
            <a:pPr marL="342900" indent="-342900" algn="just">
              <a:lnSpc>
                <a:spcPct val="110000"/>
              </a:lnSpc>
              <a:spcBef>
                <a:spcPts val="600"/>
              </a:spcBef>
              <a:spcAft>
                <a:spcPts val="600"/>
              </a:spcAft>
              <a:buFont typeface="Wingdings" panose="05000000000000000000" pitchFamily="2" charset="2"/>
              <a:buChar char="ü"/>
            </a:pPr>
            <a:r>
              <a:rPr lang="en-US" sz="1800" b="0" dirty="0" smtClean="0">
                <a:solidFill>
                  <a:srgbClr val="1F497D"/>
                </a:solidFill>
              </a:rPr>
              <a:t>A lot of </a:t>
            </a:r>
            <a:r>
              <a:rPr lang="en-US" sz="1800" dirty="0" smtClean="0">
                <a:solidFill>
                  <a:srgbClr val="1F497D"/>
                </a:solidFill>
              </a:rPr>
              <a:t>transmission, LGN and storages projects identified</a:t>
            </a:r>
            <a:r>
              <a:rPr lang="en-US" sz="1800" b="0" dirty="0" smtClean="0">
                <a:solidFill>
                  <a:srgbClr val="1F497D"/>
                </a:solidFill>
              </a:rPr>
              <a:t>. Some of them FID, that will increase interconnection capacities within South Region and with the rest of Europe, </a:t>
            </a:r>
          </a:p>
          <a:p>
            <a:pPr marL="342900" indent="-342900" algn="just">
              <a:lnSpc>
                <a:spcPct val="110000"/>
              </a:lnSpc>
              <a:spcBef>
                <a:spcPts val="600"/>
              </a:spcBef>
              <a:spcAft>
                <a:spcPts val="600"/>
              </a:spcAft>
              <a:buFont typeface="Wingdings" panose="05000000000000000000" pitchFamily="2" charset="2"/>
              <a:buChar char="ü"/>
            </a:pPr>
            <a:r>
              <a:rPr lang="en-US" sz="1800" dirty="0" smtClean="0">
                <a:solidFill>
                  <a:srgbClr val="1F497D"/>
                </a:solidFill>
              </a:rPr>
              <a:t>Assessment &amp; remedies:</a:t>
            </a:r>
            <a:r>
              <a:rPr lang="en-US" sz="1800" b="0" dirty="0" smtClean="0">
                <a:solidFill>
                  <a:srgbClr val="1F497D"/>
                </a:solidFill>
              </a:rPr>
              <a:t> existing system and FID projects not sufficient to face different supply mixes and to create price convergence. The corridor “</a:t>
            </a:r>
            <a:r>
              <a:rPr lang="en-US" sz="1800" b="0" dirty="0" err="1" smtClean="0">
                <a:solidFill>
                  <a:srgbClr val="1F497D"/>
                </a:solidFill>
              </a:rPr>
              <a:t>Bidirectionnal</a:t>
            </a:r>
            <a:r>
              <a:rPr lang="en-US" sz="1800" b="0" dirty="0" smtClean="0">
                <a:solidFill>
                  <a:srgbClr val="1F497D"/>
                </a:solidFill>
              </a:rPr>
              <a:t> flows between Portugal, Spain, France and Germany” is one of the identified remedy to these issues. </a:t>
            </a:r>
          </a:p>
          <a:p>
            <a:pPr marL="342900" indent="-342900" algn="just">
              <a:lnSpc>
                <a:spcPct val="110000"/>
              </a:lnSpc>
              <a:spcBef>
                <a:spcPts val="600"/>
              </a:spcBef>
              <a:spcAft>
                <a:spcPts val="600"/>
              </a:spcAft>
              <a:buFont typeface="Wingdings" panose="05000000000000000000" pitchFamily="2" charset="2"/>
              <a:buChar char="ü"/>
            </a:pPr>
            <a:r>
              <a:rPr lang="en-US" sz="1800" dirty="0" smtClean="0">
                <a:solidFill>
                  <a:srgbClr val="1F497D"/>
                </a:solidFill>
              </a:rPr>
              <a:t>Investments needed are significant</a:t>
            </a:r>
            <a:r>
              <a:rPr lang="en-US" sz="1800" b="0" dirty="0" smtClean="0">
                <a:solidFill>
                  <a:srgbClr val="1F497D"/>
                </a:solidFill>
              </a:rPr>
              <a:t>. Clear energy policies and support from authorities will be needed in order to secure the cost effectiveness of these investments for the market.</a:t>
            </a:r>
          </a:p>
          <a:p>
            <a:pPr marL="342900" indent="-342900">
              <a:lnSpc>
                <a:spcPct val="110000"/>
              </a:lnSpc>
              <a:spcBef>
                <a:spcPts val="600"/>
              </a:spcBef>
              <a:spcAft>
                <a:spcPts val="600"/>
              </a:spcAft>
              <a:buFont typeface="Wingdings" panose="05000000000000000000" pitchFamily="2" charset="2"/>
              <a:buChar char="ü"/>
            </a:pPr>
            <a:endParaRPr lang="en-US" sz="1800" b="0" dirty="0" smtClean="0">
              <a:solidFill>
                <a:srgbClr val="1F497D"/>
              </a:solidFill>
            </a:endParaRPr>
          </a:p>
        </p:txBody>
      </p:sp>
    </p:spTree>
    <p:extLst>
      <p:ext uri="{BB962C8B-B14F-4D97-AF65-F5344CB8AC3E}">
        <p14:creationId xmlns:p14="http://schemas.microsoft.com/office/powerpoint/2010/main" val="22492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b="0">
                <a:solidFill>
                  <a:srgbClr val="666666"/>
                </a:solidFill>
                <a:latin typeface="Calibri" pitchFamily="34" charset="0"/>
              </a:rPr>
              <a:pPr algn="r"/>
              <a:t>32</a:t>
            </a:fld>
            <a:endParaRPr lang="en-GB" sz="1400" b="0">
              <a:solidFill>
                <a:srgbClr val="666666"/>
              </a:solidFill>
              <a:latin typeface="Calibri" pitchFamily="34" charset="0"/>
            </a:endParaRPr>
          </a:p>
        </p:txBody>
      </p:sp>
      <p:sp>
        <p:nvSpPr>
          <p:cNvPr id="33797" name="Content Placeholder 2"/>
          <p:cNvSpPr>
            <a:spLocks/>
          </p:cNvSpPr>
          <p:nvPr/>
        </p:nvSpPr>
        <p:spPr bwMode="auto">
          <a:xfrm>
            <a:off x="251520" y="620688"/>
            <a:ext cx="8640960" cy="5544616"/>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b="0" dirty="0" smtClean="0">
                <a:solidFill>
                  <a:srgbClr val="1F497D">
                    <a:lumMod val="60000"/>
                    <a:lumOff val="40000"/>
                  </a:srgbClr>
                </a:solidFill>
                <a:latin typeface="Calibri" pitchFamily="34" charset="0"/>
              </a:rPr>
              <a:t>ENTSOG </a:t>
            </a:r>
            <a:r>
              <a:rPr lang="en-GB" b="0" dirty="0">
                <a:solidFill>
                  <a:srgbClr val="1F497D">
                    <a:lumMod val="60000"/>
                    <a:lumOff val="40000"/>
                  </a:srgbClr>
                </a:solidFill>
                <a:latin typeface="Calibri" pitchFamily="34" charset="0"/>
              </a:rPr>
              <a:t>TYNDP publication : 21</a:t>
            </a:r>
            <a:r>
              <a:rPr lang="en-GB" b="0" baseline="30000" dirty="0">
                <a:solidFill>
                  <a:srgbClr val="1F497D">
                    <a:lumMod val="60000"/>
                    <a:lumOff val="40000"/>
                  </a:srgbClr>
                </a:solidFill>
                <a:latin typeface="Calibri" pitchFamily="34" charset="0"/>
              </a:rPr>
              <a:t>st</a:t>
            </a:r>
            <a:r>
              <a:rPr lang="en-GB" b="0" dirty="0">
                <a:solidFill>
                  <a:srgbClr val="1F497D">
                    <a:lumMod val="60000"/>
                    <a:lumOff val="40000"/>
                  </a:srgbClr>
                </a:solidFill>
                <a:latin typeface="Calibri" pitchFamily="34" charset="0"/>
              </a:rPr>
              <a:t> February </a:t>
            </a:r>
            <a:r>
              <a:rPr lang="en-GB" b="0" dirty="0" smtClean="0">
                <a:solidFill>
                  <a:srgbClr val="1F497D">
                    <a:lumMod val="60000"/>
                    <a:lumOff val="40000"/>
                  </a:srgbClr>
                </a:solidFill>
                <a:latin typeface="Calibri" pitchFamily="34" charset="0"/>
              </a:rPr>
              <a:t>2013</a:t>
            </a:r>
            <a:endParaRPr lang="en-GB" b="0" dirty="0">
              <a:solidFill>
                <a:srgbClr val="1F497D">
                  <a:lumMod val="60000"/>
                  <a:lumOff val="40000"/>
                </a:srgb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b="0" dirty="0" smtClean="0">
                <a:solidFill>
                  <a:srgbClr val="1F497D">
                    <a:lumMod val="60000"/>
                    <a:lumOff val="40000"/>
                  </a:srgbClr>
                </a:solidFill>
                <a:latin typeface="Calibri" pitchFamily="34" charset="0"/>
              </a:rPr>
              <a:t>Communication </a:t>
            </a:r>
            <a:r>
              <a:rPr lang="en-GB" b="0" dirty="0">
                <a:solidFill>
                  <a:srgbClr val="1F497D">
                    <a:lumMod val="60000"/>
                    <a:lumOff val="40000"/>
                  </a:srgbClr>
                </a:solidFill>
                <a:latin typeface="Calibri" pitchFamily="34" charset="0"/>
              </a:rPr>
              <a:t>/ </a:t>
            </a:r>
            <a:r>
              <a:rPr lang="en-GB" b="0" dirty="0" smtClean="0">
                <a:solidFill>
                  <a:srgbClr val="1F497D">
                    <a:lumMod val="60000"/>
                    <a:lumOff val="40000"/>
                  </a:srgbClr>
                </a:solidFill>
                <a:latin typeface="Calibri" pitchFamily="34" charset="0"/>
              </a:rPr>
              <a:t>consultation</a:t>
            </a: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Continuous and extensive consultation for identifying and updating projects and needs</a:t>
            </a:r>
            <a:endParaRPr lang="en-GB" sz="2000" b="0" dirty="0">
              <a:solidFill>
                <a:srgbClr val="1F497D">
                  <a:lumMod val="60000"/>
                  <a:lumOff val="40000"/>
                </a:srgb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000" b="0" dirty="0">
                <a:solidFill>
                  <a:srgbClr val="1F497D">
                    <a:lumMod val="60000"/>
                    <a:lumOff val="40000"/>
                  </a:srgbClr>
                </a:solidFill>
                <a:latin typeface="Calibri" pitchFamily="34" charset="0"/>
              </a:rPr>
              <a:t>GRI South meeting(s</a:t>
            </a:r>
            <a:r>
              <a:rPr lang="en-GB" sz="2000" b="0" dirty="0" smtClean="0">
                <a:solidFill>
                  <a:srgbClr val="1F497D">
                    <a:lumMod val="60000"/>
                    <a:lumOff val="40000"/>
                  </a:srgbClr>
                </a:solidFill>
                <a:latin typeface="Calibri" pitchFamily="34" charset="0"/>
              </a:rPr>
              <a:t>): </a:t>
            </a:r>
            <a:r>
              <a:rPr lang="en-GB" sz="2000" b="0" dirty="0">
                <a:solidFill>
                  <a:srgbClr val="1F497D">
                    <a:lumMod val="60000"/>
                    <a:lumOff val="40000"/>
                  </a:srgbClr>
                </a:solidFill>
                <a:latin typeface="Calibri" pitchFamily="34" charset="0"/>
              </a:rPr>
              <a:t>IG </a:t>
            </a:r>
            <a:r>
              <a:rPr lang="en-GB" sz="2000" b="0" dirty="0" smtClean="0">
                <a:solidFill>
                  <a:srgbClr val="1F497D">
                    <a:lumMod val="60000"/>
                    <a:lumOff val="40000"/>
                  </a:srgbClr>
                </a:solidFill>
                <a:latin typeface="Calibri" pitchFamily="34" charset="0"/>
              </a:rPr>
              <a:t>&amp; </a:t>
            </a:r>
            <a:r>
              <a:rPr lang="en-GB" sz="2000" b="0" dirty="0">
                <a:solidFill>
                  <a:srgbClr val="1F497D">
                    <a:lumMod val="60000"/>
                    <a:lumOff val="40000"/>
                  </a:srgbClr>
                </a:solidFill>
                <a:latin typeface="Calibri" pitchFamily="34" charset="0"/>
              </a:rPr>
              <a:t>SG </a:t>
            </a:r>
            <a:r>
              <a:rPr lang="en-GB" sz="2000" b="0" dirty="0" smtClean="0">
                <a:solidFill>
                  <a:srgbClr val="1F497D">
                    <a:lumMod val="60000"/>
                    <a:lumOff val="40000"/>
                  </a:srgbClr>
                </a:solidFill>
                <a:latin typeface="Calibri" pitchFamily="34" charset="0"/>
              </a:rPr>
              <a:t>meetings (6)</a:t>
            </a:r>
            <a:endParaRPr lang="en-GB" sz="1800" b="0" dirty="0" smtClean="0">
              <a:solidFill>
                <a:srgbClr val="1F497D">
                  <a:lumMod val="60000"/>
                  <a:lumOff val="40000"/>
                </a:srgb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Public consultation from December 12</a:t>
            </a:r>
            <a:r>
              <a:rPr lang="en-GB" sz="2000" b="0" baseline="30000" dirty="0" smtClean="0">
                <a:solidFill>
                  <a:srgbClr val="1F497D">
                    <a:lumMod val="60000"/>
                    <a:lumOff val="40000"/>
                  </a:srgbClr>
                </a:solidFill>
                <a:latin typeface="Calibri" pitchFamily="34" charset="0"/>
              </a:rPr>
              <a:t>th</a:t>
            </a:r>
            <a:r>
              <a:rPr lang="en-GB" sz="2000" b="0" dirty="0" smtClean="0">
                <a:solidFill>
                  <a:srgbClr val="1F497D">
                    <a:lumMod val="60000"/>
                    <a:lumOff val="40000"/>
                  </a:srgbClr>
                </a:solidFill>
                <a:latin typeface="Calibri" pitchFamily="34" charset="0"/>
              </a:rPr>
              <a:t> to January 5</a:t>
            </a:r>
            <a:r>
              <a:rPr lang="en-GB" sz="2000" b="0" baseline="30000" dirty="0" smtClean="0">
                <a:solidFill>
                  <a:srgbClr val="1F497D">
                    <a:lumMod val="60000"/>
                    <a:lumOff val="40000"/>
                  </a:srgbClr>
                </a:solidFill>
                <a:latin typeface="Calibri" pitchFamily="34" charset="0"/>
              </a:rPr>
              <a:t>th</a:t>
            </a:r>
            <a:r>
              <a:rPr lang="en-GB" sz="2000" b="0" dirty="0" smtClean="0">
                <a:solidFill>
                  <a:srgbClr val="1F497D">
                    <a:lumMod val="60000"/>
                    <a:lumOff val="40000"/>
                  </a:srgbClr>
                </a:solidFill>
                <a:latin typeface="Calibri" pitchFamily="34" charset="0"/>
              </a:rPr>
              <a:t> </a:t>
            </a: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Regulators: “Draft  GRIP” shared on December 20</a:t>
            </a:r>
            <a:r>
              <a:rPr lang="en-GB" sz="2000" b="0" baseline="30000" dirty="0" smtClean="0">
                <a:solidFill>
                  <a:srgbClr val="1F497D">
                    <a:lumMod val="60000"/>
                    <a:lumOff val="40000"/>
                  </a:srgbClr>
                </a:solidFill>
                <a:latin typeface="Calibri" pitchFamily="34" charset="0"/>
              </a:rPr>
              <a:t>th, </a:t>
            </a:r>
            <a:r>
              <a:rPr lang="en-GB" sz="2000" b="0" dirty="0" smtClean="0">
                <a:solidFill>
                  <a:srgbClr val="1F497D">
                    <a:lumMod val="60000"/>
                    <a:lumOff val="40000"/>
                  </a:srgbClr>
                </a:solidFill>
                <a:latin typeface="Calibri" pitchFamily="34" charset="0"/>
              </a:rPr>
              <a:t>opinion received on January 31</a:t>
            </a:r>
            <a:r>
              <a:rPr lang="en-GB" sz="2000" b="0" baseline="30000" dirty="0" smtClean="0">
                <a:solidFill>
                  <a:srgbClr val="1F497D">
                    <a:lumMod val="60000"/>
                    <a:lumOff val="40000"/>
                  </a:srgbClr>
                </a:solidFill>
                <a:latin typeface="Calibri" pitchFamily="34" charset="0"/>
              </a:rPr>
              <a:t>st</a:t>
            </a:r>
            <a:r>
              <a:rPr lang="en-GB" sz="2000" b="0" dirty="0" smtClean="0">
                <a:solidFill>
                  <a:srgbClr val="1F497D">
                    <a:lumMod val="60000"/>
                    <a:lumOff val="40000"/>
                  </a:srgbClr>
                </a:solidFill>
                <a:latin typeface="Calibri" pitchFamily="34" charset="0"/>
              </a:rPr>
              <a:t> </a:t>
            </a:r>
            <a:endParaRPr lang="en-GB" b="0" dirty="0" smtClean="0">
              <a:solidFill>
                <a:srgbClr val="1F497D">
                  <a:lumMod val="60000"/>
                  <a:lumOff val="40000"/>
                </a:srgb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Feedbacks after publication</a:t>
            </a:r>
            <a:endParaRPr lang="en-GB" sz="2000" b="0" dirty="0">
              <a:solidFill>
                <a:srgbClr val="1F497D">
                  <a:lumMod val="60000"/>
                  <a:lumOff val="40000"/>
                </a:srgb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b="0" dirty="0" smtClean="0">
                <a:solidFill>
                  <a:srgbClr val="1F497D">
                    <a:lumMod val="60000"/>
                    <a:lumOff val="40000"/>
                  </a:srgbClr>
                </a:solidFill>
                <a:latin typeface="Calibri" pitchFamily="34" charset="0"/>
              </a:rPr>
              <a:t>Publication &amp; consultation: March 27</a:t>
            </a:r>
            <a:r>
              <a:rPr lang="en-GB" b="0" baseline="30000" dirty="0" smtClean="0">
                <a:solidFill>
                  <a:srgbClr val="1F497D">
                    <a:lumMod val="60000"/>
                    <a:lumOff val="40000"/>
                  </a:srgbClr>
                </a:solidFill>
                <a:latin typeface="Calibri" pitchFamily="34" charset="0"/>
              </a:rPr>
              <a:t>th</a:t>
            </a:r>
            <a:r>
              <a:rPr lang="en-GB" b="0" dirty="0" smtClean="0">
                <a:solidFill>
                  <a:srgbClr val="1F497D">
                    <a:lumMod val="60000"/>
                    <a:lumOff val="40000"/>
                  </a:srgbClr>
                </a:solidFill>
                <a:latin typeface="Calibri" pitchFamily="34" charset="0"/>
              </a:rPr>
              <a:t> </a:t>
            </a: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Simulations updating demand and projects using NeMo tool remain in line with TYNDP 2013</a:t>
            </a: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GRIP finalized with latest feedbacks from NRAs and data updates</a:t>
            </a: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Published </a:t>
            </a:r>
            <a:r>
              <a:rPr lang="en-GB" sz="2000" b="0" dirty="0">
                <a:solidFill>
                  <a:srgbClr val="1F497D">
                    <a:lumMod val="60000"/>
                    <a:lumOff val="40000"/>
                  </a:srgbClr>
                </a:solidFill>
                <a:latin typeface="Calibri" pitchFamily="34" charset="0"/>
              </a:rPr>
              <a:t>in ENTSOG and in TSOs </a:t>
            </a:r>
            <a:r>
              <a:rPr lang="en-GB" sz="2000" b="0" dirty="0" smtClean="0">
                <a:solidFill>
                  <a:srgbClr val="1F497D">
                    <a:lumMod val="60000"/>
                    <a:lumOff val="40000"/>
                  </a:srgbClr>
                </a:solidFill>
                <a:latin typeface="Calibri" pitchFamily="34" charset="0"/>
              </a:rPr>
              <a:t>websites 27</a:t>
            </a:r>
            <a:r>
              <a:rPr lang="en-GB" sz="2000" b="0" baseline="30000" dirty="0" smtClean="0">
                <a:solidFill>
                  <a:srgbClr val="1F497D">
                    <a:lumMod val="60000"/>
                    <a:lumOff val="40000"/>
                  </a:srgbClr>
                </a:solidFill>
                <a:latin typeface="Calibri" pitchFamily="34" charset="0"/>
              </a:rPr>
              <a:t>th</a:t>
            </a:r>
            <a:r>
              <a:rPr lang="en-GB" sz="2000" b="0" dirty="0" smtClean="0">
                <a:solidFill>
                  <a:srgbClr val="1F497D">
                    <a:lumMod val="60000"/>
                    <a:lumOff val="40000"/>
                  </a:srgbClr>
                </a:solidFill>
                <a:latin typeface="Calibri" pitchFamily="34" charset="0"/>
              </a:rPr>
              <a:t> March 2014</a:t>
            </a:r>
            <a:endParaRPr lang="en-GB" sz="2000" b="0" dirty="0">
              <a:solidFill>
                <a:srgbClr val="1F497D">
                  <a:lumMod val="60000"/>
                  <a:lumOff val="40000"/>
                </a:srgb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Public consultation open until 1</a:t>
            </a:r>
            <a:r>
              <a:rPr lang="en-GB" sz="2000" b="0" baseline="30000" dirty="0" smtClean="0">
                <a:solidFill>
                  <a:srgbClr val="1F497D">
                    <a:lumMod val="60000"/>
                    <a:lumOff val="40000"/>
                  </a:srgbClr>
                </a:solidFill>
                <a:latin typeface="Calibri" pitchFamily="34" charset="0"/>
              </a:rPr>
              <a:t>st</a:t>
            </a:r>
            <a:r>
              <a:rPr lang="en-GB" sz="2000" b="0" dirty="0" smtClean="0">
                <a:solidFill>
                  <a:srgbClr val="1F497D">
                    <a:lumMod val="60000"/>
                    <a:lumOff val="40000"/>
                  </a:srgbClr>
                </a:solidFill>
                <a:latin typeface="Calibri" pitchFamily="34" charset="0"/>
              </a:rPr>
              <a:t> May 2014</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a:solidFill>
                  <a:srgbClr val="2A3F82"/>
                </a:solidFill>
                <a:latin typeface="Calibri" pitchFamily="34" charset="0"/>
              </a:rPr>
              <a:t>Planning</a:t>
            </a:r>
          </a:p>
        </p:txBody>
      </p:sp>
    </p:spTree>
    <p:extLst>
      <p:ext uri="{BB962C8B-B14F-4D97-AF65-F5344CB8AC3E}">
        <p14:creationId xmlns:p14="http://schemas.microsoft.com/office/powerpoint/2010/main" val="95577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2339975" y="692150"/>
            <a:ext cx="5408613" cy="5505450"/>
            <a:chOff x="1462" y="617"/>
            <a:chExt cx="3407" cy="3468"/>
          </a:xfrm>
        </p:grpSpPr>
        <p:grpSp>
          <p:nvGrpSpPr>
            <p:cNvPr id="9224" name="Group 16"/>
            <p:cNvGrpSpPr>
              <a:grpSpLocks/>
            </p:cNvGrpSpPr>
            <p:nvPr/>
          </p:nvGrpSpPr>
          <p:grpSpPr bwMode="auto">
            <a:xfrm>
              <a:off x="1462" y="617"/>
              <a:ext cx="3407" cy="3468"/>
              <a:chOff x="1462" y="617"/>
              <a:chExt cx="3407" cy="3468"/>
            </a:xfrm>
          </p:grpSpPr>
          <p:sp>
            <p:nvSpPr>
              <p:cNvPr id="9235"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36"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37"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38"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39"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0"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1"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2"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3"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4"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45"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6"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7"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48"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9"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0"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1"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2"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53"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54"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5"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6"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7"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8"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9"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0"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61"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2"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63"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4"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5"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6"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7"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8"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69"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0"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1"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2"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3"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4"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5"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6"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7"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8"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9"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0"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1"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2"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3"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4"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5"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6"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7"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8"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9"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0"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1"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2"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3"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4"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5"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6"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7"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8"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9"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0"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1"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2"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3"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4"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5"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6"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7"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8"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9"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0"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1"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9312"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3"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4"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5"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6"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7"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8"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9"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0"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1"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2"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3"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4"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5"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6"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7"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8"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9"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0"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1"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9332"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3"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4"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5"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6"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7"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8"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9"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40"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41"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42"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43"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4"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5"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6"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7"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8"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9"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50"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51"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52"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3"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4"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5"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6"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7"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58"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9"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60"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61"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62"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63"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4"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5"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6"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7"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8"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9"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70"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71"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72"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73"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4"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5"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6"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7"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8"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9"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0"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1"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2"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3"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4"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9385"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6"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9387"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8"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9"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0"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1"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2"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3"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4"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5"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6"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7"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8"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9"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0"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1"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2"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3"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4"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5"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6"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7"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8"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grpSp>
        <p:grpSp>
          <p:nvGrpSpPr>
            <p:cNvPr id="9225" name="Group 191"/>
            <p:cNvGrpSpPr>
              <a:grpSpLocks/>
            </p:cNvGrpSpPr>
            <p:nvPr/>
          </p:nvGrpSpPr>
          <p:grpSpPr bwMode="auto">
            <a:xfrm>
              <a:off x="1506" y="2520"/>
              <a:ext cx="1130" cy="1251"/>
              <a:chOff x="4560" y="2928"/>
              <a:chExt cx="1130" cy="1251"/>
            </a:xfrm>
          </p:grpSpPr>
          <p:sp>
            <p:nvSpPr>
              <p:cNvPr id="9226"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27"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28"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29"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30"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31"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32"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33"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34"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grpSp>
      </p:grpSp>
      <p:pic>
        <p:nvPicPr>
          <p:cNvPr id="9220" name="Picture 2" descr="ENTSOG_LOGO_001.png"/>
          <p:cNvPicPr>
            <a:picLocks noChangeAspect="1" noChangeArrowheads="1"/>
          </p:cNvPicPr>
          <p:nvPr/>
        </p:nvPicPr>
        <p:blipFill>
          <a:blip r:embed="rId3" cstate="print"/>
          <a:srcRect/>
          <a:stretch>
            <a:fillRect/>
          </a:stretch>
        </p:blipFill>
        <p:spPr bwMode="auto">
          <a:xfrm>
            <a:off x="7452320" y="6206450"/>
            <a:ext cx="928117" cy="530353"/>
          </a:xfrm>
          <a:prstGeom prst="rect">
            <a:avLst/>
          </a:prstGeom>
          <a:noFill/>
          <a:ln w="9525">
            <a:noFill/>
            <a:miter lim="800000"/>
            <a:headEnd/>
            <a:tailEnd/>
          </a:ln>
        </p:spPr>
      </p:pic>
      <p:sp>
        <p:nvSpPr>
          <p:cNvPr id="9221" name="Title 4"/>
          <p:cNvSpPr>
            <a:spLocks/>
          </p:cNvSpPr>
          <p:nvPr/>
        </p:nvSpPr>
        <p:spPr bwMode="auto">
          <a:xfrm>
            <a:off x="900113" y="2066925"/>
            <a:ext cx="7343775" cy="1577975"/>
          </a:xfrm>
          <a:prstGeom prst="rect">
            <a:avLst/>
          </a:prstGeom>
          <a:noFill/>
          <a:ln w="9525">
            <a:noFill/>
            <a:miter lim="800000"/>
            <a:headEnd/>
            <a:tailEnd/>
          </a:ln>
        </p:spPr>
        <p:txBody>
          <a:bodyPr/>
          <a:lstStyle/>
          <a:p>
            <a:pPr algn="ctr"/>
            <a:endParaRPr lang="en-GB" sz="4400">
              <a:solidFill>
                <a:srgbClr val="2A3F82"/>
              </a:solidFill>
              <a:latin typeface="Calibri" pitchFamily="34" charset="0"/>
            </a:endParaRPr>
          </a:p>
        </p:txBody>
      </p:sp>
      <p:sp>
        <p:nvSpPr>
          <p:cNvPr id="9222"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sz="1800" b="0">
              <a:solidFill>
                <a:prstClr val="black"/>
              </a:solidFill>
            </a:endParaRPr>
          </a:p>
        </p:txBody>
      </p:sp>
      <p:sp>
        <p:nvSpPr>
          <p:cNvPr id="231616" name="Sous-titre 2"/>
          <p:cNvSpPr txBox="1">
            <a:spLocks/>
          </p:cNvSpPr>
          <p:nvPr/>
        </p:nvSpPr>
        <p:spPr bwMode="auto">
          <a:xfrm>
            <a:off x="1475656" y="2492896"/>
            <a:ext cx="6335713" cy="590550"/>
          </a:xfrm>
          <a:prstGeom prst="rect">
            <a:avLst/>
          </a:prstGeom>
          <a:noFill/>
          <a:ln w="9525">
            <a:noFill/>
            <a:miter lim="800000"/>
            <a:headEnd/>
            <a:tailEnd/>
          </a:ln>
          <a:effectLst/>
        </p:spPr>
        <p:txBody>
          <a:bodyPr/>
          <a:lstStyle/>
          <a:p>
            <a:pPr algn="ctr" eaLnBrk="0" hangingPunct="0">
              <a:spcBef>
                <a:spcPct val="20000"/>
              </a:spcBef>
              <a:buFont typeface="Arial" charset="0"/>
              <a:buNone/>
              <a:defRPr/>
            </a:pPr>
            <a:r>
              <a:rPr lang="en-GB" sz="4000" dirty="0">
                <a:solidFill>
                  <a:srgbClr val="2A3C82"/>
                </a:solidFill>
                <a:effectLst>
                  <a:outerShdw blurRad="38100" dist="38100" dir="2700000" algn="tl">
                    <a:srgbClr val="C0C0C0"/>
                  </a:outerShdw>
                </a:effectLst>
                <a:latin typeface="Calibri" pitchFamily="34" charset="0"/>
              </a:rPr>
              <a:t>Thank you for your attention</a:t>
            </a:r>
          </a:p>
        </p:txBody>
      </p:sp>
    </p:spTree>
    <p:extLst>
      <p:ext uri="{BB962C8B-B14F-4D97-AF65-F5344CB8AC3E}">
        <p14:creationId xmlns:p14="http://schemas.microsoft.com/office/powerpoint/2010/main" val="33066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3350602"/>
            <a:ext cx="8292405" cy="769441"/>
          </a:xfrm>
          <a:prstGeom prst="rect">
            <a:avLst/>
          </a:prstGeom>
          <a:noFill/>
        </p:spPr>
        <p:txBody>
          <a:bodyPr wrap="square" rtlCol="0">
            <a:spAutoFit/>
          </a:bodyPr>
          <a:lstStyle/>
          <a:p>
            <a:pPr algn="ctr">
              <a:spcBef>
                <a:spcPts val="600"/>
              </a:spcBef>
              <a:spcAft>
                <a:spcPts val="600"/>
              </a:spcAft>
              <a:buClr>
                <a:schemeClr val="tx2"/>
              </a:buClr>
            </a:pPr>
            <a:r>
              <a:rPr lang="en-US" sz="4400" b="0" dirty="0" smtClean="0"/>
              <a:t>Thank you for your attention!</a:t>
            </a:r>
            <a:endParaRPr lang="en-US" sz="4400" b="0" dirty="0">
              <a:solidFill>
                <a:srgbClr val="FF0000"/>
              </a:solidFill>
            </a:endParaRPr>
          </a:p>
        </p:txBody>
      </p:sp>
    </p:spTree>
    <p:extLst>
      <p:ext uri="{BB962C8B-B14F-4D97-AF65-F5344CB8AC3E}">
        <p14:creationId xmlns:p14="http://schemas.microsoft.com/office/powerpoint/2010/main" val="3635723467"/>
      </p:ext>
    </p:extLst>
  </p:cSld>
  <p:clrMapOvr>
    <a:masterClrMapping/>
  </p:clrMapOvr>
  <p:transition>
    <p:cut/>
    <p:sndAc>
      <p:stSnd>
        <p:snd r:embed="rId3"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768737972"/>
              </p:ext>
            </p:extLst>
          </p:nvPr>
        </p:nvGraphicFramePr>
        <p:xfrm>
          <a:off x="234764" y="1340768"/>
          <a:ext cx="3764213" cy="2163920"/>
        </p:xfrm>
        <a:graphic>
          <a:graphicData uri="http://schemas.openxmlformats.org/drawingml/2006/table">
            <a:tbl>
              <a:tblPr/>
              <a:tblGrid>
                <a:gridCol w="2467032"/>
                <a:gridCol w="1297181"/>
              </a:tblGrid>
              <a:tr h="617926">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yearly Bundled capacity Flow</a:t>
                      </a:r>
                      <a:r>
                        <a:rPr lang="en-US" sz="1400" b="1" i="0" u="none" strike="noStrike" kern="1200" baseline="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 France-Spain</a:t>
                      </a:r>
                      <a:endPar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r>
              <a:tr h="476794">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s-ES" sz="1200" b="1"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2014</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356400">
                <a:tc>
                  <a:txBody>
                    <a:bodyPr/>
                    <a:lstStyle/>
                    <a:p>
                      <a:pPr marL="0" algn="ctr" defTabSz="914400" rtl="0" eaLnBrk="1" fontAlgn="b" latinLnBrk="0" hangingPunct="1"/>
                      <a:r>
                        <a:rPr lang="es-ES"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82.286</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64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_tradnl"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Shipper</a:t>
                      </a:r>
                      <a:r>
                        <a:rPr lang="es-ES_tradnl"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41.875   </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64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_tradnl"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Shipper</a:t>
                      </a:r>
                      <a:r>
                        <a:rPr lang="es-ES_tradnl"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2</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37.500</a:t>
                      </a:r>
                      <a:r>
                        <a:rPr lang="es-ES" sz="1100" b="0" i="0" u="none" strike="noStrike" dirty="0" smtClean="0">
                          <a:solidFill>
                            <a:srgbClr val="007AAE"/>
                          </a:solidFill>
                          <a:effectLst/>
                          <a:latin typeface="Verdana"/>
                        </a:rPr>
                        <a:t>   </a:t>
                      </a:r>
                      <a:endParaRPr lang="es-ES" sz="1100" b="0" i="0" u="none" strike="noStrike" dirty="0">
                        <a:solidFill>
                          <a:srgbClr val="007AAE"/>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10 Rectángulo"/>
          <p:cNvSpPr/>
          <p:nvPr/>
        </p:nvSpPr>
        <p:spPr bwMode="auto">
          <a:xfrm>
            <a:off x="35496" y="927742"/>
            <a:ext cx="4608512"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smtClean="0">
                <a:solidFill>
                  <a:schemeClr val="bg1"/>
                </a:solidFill>
                <a:latin typeface="+mj-lt"/>
                <a:ea typeface="+mj-ea"/>
                <a:cs typeface="+mj-cs"/>
              </a:rPr>
              <a:t>Bundled</a:t>
            </a:r>
            <a:r>
              <a:rPr lang="es-ES_tradnl" sz="1600" b="1" dirty="0" smtClean="0">
                <a:solidFill>
                  <a:schemeClr val="bg1"/>
                </a:solidFill>
                <a:latin typeface="+mj-lt"/>
                <a:ea typeface="+mj-ea"/>
                <a:cs typeface="+mj-cs"/>
              </a:rPr>
              <a:t> </a:t>
            </a:r>
            <a:r>
              <a:rPr lang="es-ES_tradnl" sz="1600" b="1" dirty="0" err="1" smtClean="0">
                <a:solidFill>
                  <a:schemeClr val="bg1"/>
                </a:solidFill>
                <a:latin typeface="+mj-lt"/>
                <a:ea typeface="+mj-ea"/>
                <a:cs typeface="+mj-cs"/>
              </a:rPr>
              <a:t>Capacity</a:t>
            </a:r>
            <a:r>
              <a:rPr lang="es-ES_tradnl" sz="1600" b="1" dirty="0" smtClean="0">
                <a:solidFill>
                  <a:schemeClr val="bg1"/>
                </a:solidFill>
                <a:latin typeface="+mj-lt"/>
                <a:ea typeface="+mj-ea"/>
                <a:cs typeface="+mj-cs"/>
              </a:rPr>
              <a:t> </a:t>
            </a:r>
            <a:r>
              <a:rPr lang="es-ES_tradnl" sz="1600" b="1" dirty="0" err="1" smtClean="0">
                <a:solidFill>
                  <a:schemeClr val="bg1"/>
                </a:solidFill>
                <a:latin typeface="+mj-lt"/>
                <a:ea typeface="+mj-ea"/>
                <a:cs typeface="+mj-cs"/>
              </a:rPr>
              <a:t>Allocation</a:t>
            </a:r>
            <a:r>
              <a:rPr lang="es-ES_tradnl" sz="1600" b="1" dirty="0" smtClean="0">
                <a:solidFill>
                  <a:schemeClr val="bg1"/>
                </a:solidFill>
                <a:latin typeface="+mj-lt"/>
                <a:ea typeface="+mj-ea"/>
                <a:cs typeface="+mj-cs"/>
              </a:rPr>
              <a:t> VIP PIRINEOS</a:t>
            </a:r>
            <a:endParaRPr lang="es-ES_tradnl" sz="1600" b="1" dirty="0">
              <a:solidFill>
                <a:schemeClr val="bg1"/>
              </a:solidFill>
              <a:latin typeface="+mj-lt"/>
              <a:ea typeface="+mj-ea"/>
              <a:cs typeface="+mj-cs"/>
            </a:endParaRPr>
          </a:p>
        </p:txBody>
      </p:sp>
      <p:sp>
        <p:nvSpPr>
          <p:cNvPr id="3" name="2 Título"/>
          <p:cNvSpPr>
            <a:spLocks noGrp="1"/>
          </p:cNvSpPr>
          <p:nvPr>
            <p:ph type="title"/>
          </p:nvPr>
        </p:nvSpPr>
        <p:spPr/>
        <p:txBody>
          <a:bodyPr/>
          <a:lstStyle/>
          <a:p>
            <a:r>
              <a:rPr lang="es-ES_tradnl" dirty="0"/>
              <a:t>2</a:t>
            </a:r>
            <a:r>
              <a:rPr lang="es-ES_tradnl" dirty="0" smtClean="0"/>
              <a:t>. </a:t>
            </a:r>
            <a:r>
              <a:rPr lang="en-US" dirty="0" smtClean="0"/>
              <a:t>Allocation per Shipper</a:t>
            </a:r>
            <a:r>
              <a:rPr lang="en-US" altLang="es-ES" dirty="0" smtClean="0"/>
              <a:t>. </a:t>
            </a:r>
            <a:endParaRPr lang="es-ES_tradnl" dirty="0"/>
          </a:p>
        </p:txBody>
      </p:sp>
      <p:sp>
        <p:nvSpPr>
          <p:cNvPr id="16" name="15 CuadroTexto"/>
          <p:cNvSpPr txBox="1"/>
          <p:nvPr/>
        </p:nvSpPr>
        <p:spPr>
          <a:xfrm>
            <a:off x="7020272" y="6165304"/>
            <a:ext cx="1494320" cy="276999"/>
          </a:xfrm>
          <a:prstGeom prst="rect">
            <a:avLst/>
          </a:prstGeom>
          <a:noFill/>
        </p:spPr>
        <p:txBody>
          <a:bodyPr wrap="none" rtlCol="0">
            <a:spAutoFit/>
          </a:bodyPr>
          <a:lstStyle/>
          <a:p>
            <a:r>
              <a:rPr lang="en-US" sz="1200" dirty="0">
                <a:solidFill>
                  <a:srgbClr val="002060"/>
                </a:solidFill>
              </a:rPr>
              <a:t>Capacities at </a:t>
            </a:r>
            <a:r>
              <a:rPr lang="en-US" sz="1200" dirty="0" smtClean="0">
                <a:solidFill>
                  <a:srgbClr val="002060"/>
                </a:solidFill>
              </a:rPr>
              <a:t>25º </a:t>
            </a:r>
            <a:r>
              <a:rPr lang="en-US" sz="1200" dirty="0">
                <a:solidFill>
                  <a:srgbClr val="002060"/>
                </a:solidFill>
              </a:rPr>
              <a:t>C</a:t>
            </a:r>
          </a:p>
        </p:txBody>
      </p:sp>
      <p:graphicFrame>
        <p:nvGraphicFramePr>
          <p:cNvPr id="20" name="19 Tabla"/>
          <p:cNvGraphicFramePr>
            <a:graphicFrameLocks noGrp="1"/>
          </p:cNvGraphicFramePr>
          <p:nvPr>
            <p:extLst>
              <p:ext uri="{D42A27DB-BD31-4B8C-83A1-F6EECF244321}">
                <p14:modId xmlns:p14="http://schemas.microsoft.com/office/powerpoint/2010/main" val="577774762"/>
              </p:ext>
            </p:extLst>
          </p:nvPr>
        </p:nvGraphicFramePr>
        <p:xfrm>
          <a:off x="251520" y="4149080"/>
          <a:ext cx="3764213" cy="1352394"/>
        </p:xfrm>
        <a:graphic>
          <a:graphicData uri="http://schemas.openxmlformats.org/drawingml/2006/table">
            <a:tbl>
              <a:tblPr/>
              <a:tblGrid>
                <a:gridCol w="2467032"/>
                <a:gridCol w="1297181"/>
              </a:tblGrid>
              <a:tr h="476794">
                <a:tc>
                  <a:txBody>
                    <a:bodyPr/>
                    <a:lstStyle/>
                    <a:p>
                      <a:pPr algn="ctr" fontAlgn="b"/>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year</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Premium</a:t>
                      </a:r>
                      <a:r>
                        <a:rPr lang="es-ES" sz="1100" b="1"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s-ES" sz="1100" b="1" i="0" u="none" strike="noStrike" baseline="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Step</a:t>
                      </a:r>
                      <a:r>
                        <a:rPr lang="es-ES" sz="1100" b="1"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3.1</a:t>
                      </a:r>
                      <a:endPar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292400">
                <a:tc>
                  <a:txBody>
                    <a:bodyPr/>
                    <a:lstStyle/>
                    <a:p>
                      <a:pPr marL="0" algn="ctr" defTabSz="914400" rtl="0" eaLnBrk="1" fontAlgn="b" latinLnBrk="0" hangingPunct="1"/>
                      <a:r>
                        <a:rPr lang="es-ES" sz="12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Enagas </a:t>
                      </a:r>
                      <a:r>
                        <a:rPr lang="es-ES" sz="1200" b="1" i="0" u="none" strike="noStrike" kern="120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Tariff</a:t>
                      </a:r>
                      <a:endPar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313,235</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16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TIGF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Tariff</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1.065,676 </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16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Final</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Allocation</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Price</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1.599,535 </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2" name="21 Rectángulo"/>
          <p:cNvSpPr/>
          <p:nvPr/>
        </p:nvSpPr>
        <p:spPr bwMode="auto">
          <a:xfrm>
            <a:off x="107504" y="3738518"/>
            <a:ext cx="4608512"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smtClean="0">
                <a:solidFill>
                  <a:schemeClr val="bg1"/>
                </a:solidFill>
                <a:latin typeface="+mj-lt"/>
                <a:ea typeface="+mj-ea"/>
                <a:cs typeface="+mj-cs"/>
              </a:rPr>
              <a:t>Auction</a:t>
            </a:r>
            <a:r>
              <a:rPr lang="es-ES_tradnl" sz="1600" b="1" dirty="0" smtClean="0">
                <a:solidFill>
                  <a:schemeClr val="bg1"/>
                </a:solidFill>
                <a:latin typeface="+mj-lt"/>
                <a:ea typeface="+mj-ea"/>
                <a:cs typeface="+mj-cs"/>
              </a:rPr>
              <a:t> Price</a:t>
            </a:r>
            <a:endParaRPr lang="es-ES_tradnl" sz="1600" b="1" dirty="0">
              <a:solidFill>
                <a:schemeClr val="bg1"/>
              </a:solidFill>
              <a:latin typeface="+mj-lt"/>
              <a:ea typeface="+mj-ea"/>
              <a:cs typeface="+mj-cs"/>
            </a:endParaRPr>
          </a:p>
        </p:txBody>
      </p:sp>
      <p:graphicFrame>
        <p:nvGraphicFramePr>
          <p:cNvPr id="13" name="12 Tabla"/>
          <p:cNvGraphicFramePr>
            <a:graphicFrameLocks noGrp="1"/>
          </p:cNvGraphicFramePr>
          <p:nvPr>
            <p:extLst>
              <p:ext uri="{D42A27DB-BD31-4B8C-83A1-F6EECF244321}">
                <p14:modId xmlns:p14="http://schemas.microsoft.com/office/powerpoint/2010/main" val="4287942629"/>
              </p:ext>
            </p:extLst>
          </p:nvPr>
        </p:nvGraphicFramePr>
        <p:xfrm>
          <a:off x="4544786" y="1852422"/>
          <a:ext cx="3744416" cy="1437520"/>
        </p:xfrm>
        <a:graphic>
          <a:graphicData uri="http://schemas.openxmlformats.org/drawingml/2006/table">
            <a:tbl>
              <a:tblPr/>
              <a:tblGrid>
                <a:gridCol w="2475486"/>
                <a:gridCol w="1268930"/>
              </a:tblGrid>
              <a:tr h="431502">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yearly Unbundled capacity Flow</a:t>
                      </a:r>
                      <a:r>
                        <a:rPr lang="en-US" sz="1400" b="1" i="0" u="none" strike="noStrike" kern="1200" baseline="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 France-Spain</a:t>
                      </a:r>
                      <a:endPar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E55"/>
                    </a:solidFill>
                  </a:tcPr>
                </a:tc>
                <a:tc hMerge="1">
                  <a:txBody>
                    <a:bodyPr/>
                    <a:lstStyle/>
                    <a:p>
                      <a:pPr algn="ctr" fontAlgn="b"/>
                      <a:endParaRPr lang="es-ES" sz="1200" b="0"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286079">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357598">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marL="0" algn="ctr" defTabSz="914400" rtl="0" eaLnBrk="1" fontAlgn="ctr" latinLnBrk="0" hangingPunct="1"/>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10.431</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428" marR="5428" marT="5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5759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_tradnl"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Shipper</a:t>
                      </a:r>
                      <a:r>
                        <a:rPr lang="es-ES_tradnl"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4</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marL="0" algn="ctr" defTabSz="914400" rtl="0" eaLnBrk="1" fontAlgn="ctr" latinLnBrk="0" hangingPunct="1"/>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10.431</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428" marR="5428" marT="5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14" name="13 Rectángulo"/>
          <p:cNvSpPr/>
          <p:nvPr/>
        </p:nvSpPr>
        <p:spPr bwMode="auto">
          <a:xfrm>
            <a:off x="4572001" y="908720"/>
            <a:ext cx="4176463" cy="5847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smtClean="0">
                <a:solidFill>
                  <a:schemeClr val="bg1"/>
                </a:solidFill>
                <a:latin typeface="+mj-lt"/>
                <a:ea typeface="+mj-ea"/>
                <a:cs typeface="+mj-cs"/>
              </a:rPr>
              <a:t>Unbundled</a:t>
            </a:r>
            <a:r>
              <a:rPr lang="es-ES_tradnl" sz="1600" b="1" dirty="0" smtClean="0">
                <a:solidFill>
                  <a:schemeClr val="bg1"/>
                </a:solidFill>
                <a:latin typeface="+mj-lt"/>
                <a:ea typeface="+mj-ea"/>
                <a:cs typeface="+mj-cs"/>
              </a:rPr>
              <a:t> </a:t>
            </a:r>
            <a:r>
              <a:rPr lang="es-ES_tradnl" sz="1600" b="1" dirty="0" err="1" smtClean="0">
                <a:solidFill>
                  <a:schemeClr val="bg1"/>
                </a:solidFill>
                <a:latin typeface="+mj-lt"/>
                <a:ea typeface="+mj-ea"/>
                <a:cs typeface="+mj-cs"/>
              </a:rPr>
              <a:t>Capacity</a:t>
            </a:r>
            <a:r>
              <a:rPr lang="es-ES_tradnl" sz="1600" b="1" dirty="0" smtClean="0">
                <a:solidFill>
                  <a:schemeClr val="bg1"/>
                </a:solidFill>
                <a:latin typeface="+mj-lt"/>
                <a:ea typeface="+mj-ea"/>
                <a:cs typeface="+mj-cs"/>
              </a:rPr>
              <a:t> </a:t>
            </a:r>
            <a:r>
              <a:rPr lang="es-ES_tradnl" sz="1600" b="1" dirty="0" err="1" smtClean="0">
                <a:solidFill>
                  <a:schemeClr val="bg1"/>
                </a:solidFill>
                <a:latin typeface="+mj-lt"/>
                <a:ea typeface="+mj-ea"/>
                <a:cs typeface="+mj-cs"/>
              </a:rPr>
              <a:t>Allocation</a:t>
            </a:r>
            <a:r>
              <a:rPr lang="es-ES_tradnl" sz="1600" b="1" dirty="0" smtClean="0">
                <a:solidFill>
                  <a:schemeClr val="bg1"/>
                </a:solidFill>
                <a:latin typeface="+mj-lt"/>
                <a:ea typeface="+mj-ea"/>
                <a:cs typeface="+mj-cs"/>
              </a:rPr>
              <a:t> VIP PIRINEOS</a:t>
            </a:r>
            <a:endParaRPr lang="es-ES_tradnl" sz="1600" b="1" dirty="0">
              <a:solidFill>
                <a:schemeClr val="bg1"/>
              </a:solidFill>
              <a:latin typeface="+mj-lt"/>
              <a:ea typeface="+mj-ea"/>
              <a:cs typeface="+mj-cs"/>
            </a:endParaRPr>
          </a:p>
        </p:txBody>
      </p:sp>
      <p:sp>
        <p:nvSpPr>
          <p:cNvPr id="15" name="14 Rectángulo"/>
          <p:cNvSpPr/>
          <p:nvPr/>
        </p:nvSpPr>
        <p:spPr bwMode="auto">
          <a:xfrm>
            <a:off x="4572000" y="1534434"/>
            <a:ext cx="4049850" cy="2769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200" b="1" dirty="0" smtClean="0">
                <a:solidFill>
                  <a:schemeClr val="bg1"/>
                </a:solidFill>
                <a:latin typeface="+mj-lt"/>
                <a:ea typeface="+mj-ea"/>
                <a:cs typeface="+mj-cs"/>
              </a:rPr>
              <a:t>Enagas </a:t>
            </a:r>
            <a:r>
              <a:rPr lang="es-ES_tradnl" sz="1200" b="1" dirty="0" err="1" smtClean="0">
                <a:solidFill>
                  <a:schemeClr val="bg1"/>
                </a:solidFill>
                <a:latin typeface="+mj-lt"/>
                <a:ea typeface="+mj-ea"/>
                <a:cs typeface="+mj-cs"/>
              </a:rPr>
              <a:t>side</a:t>
            </a:r>
            <a:endParaRPr lang="es-ES_tradnl" sz="1200" b="1" dirty="0">
              <a:solidFill>
                <a:schemeClr val="bg1"/>
              </a:solidFill>
              <a:latin typeface="+mj-lt"/>
              <a:ea typeface="+mj-ea"/>
              <a:cs typeface="+mj-cs"/>
            </a:endParaRPr>
          </a:p>
        </p:txBody>
      </p:sp>
      <p:graphicFrame>
        <p:nvGraphicFramePr>
          <p:cNvPr id="17" name="16 Tabla"/>
          <p:cNvGraphicFramePr>
            <a:graphicFrameLocks noGrp="1"/>
          </p:cNvGraphicFramePr>
          <p:nvPr>
            <p:extLst>
              <p:ext uri="{D42A27DB-BD31-4B8C-83A1-F6EECF244321}">
                <p14:modId xmlns:p14="http://schemas.microsoft.com/office/powerpoint/2010/main" val="537199061"/>
              </p:ext>
            </p:extLst>
          </p:nvPr>
        </p:nvGraphicFramePr>
        <p:xfrm>
          <a:off x="4572000" y="4274074"/>
          <a:ext cx="3764213" cy="1060794"/>
        </p:xfrm>
        <a:graphic>
          <a:graphicData uri="http://schemas.openxmlformats.org/drawingml/2006/table">
            <a:tbl>
              <a:tblPr/>
              <a:tblGrid>
                <a:gridCol w="2467032"/>
                <a:gridCol w="1297181"/>
              </a:tblGrid>
              <a:tr h="476794">
                <a:tc>
                  <a:txBody>
                    <a:bodyPr/>
                    <a:lstStyle/>
                    <a:p>
                      <a:pPr algn="ctr" fontAlgn="b"/>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year</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Premium</a:t>
                      </a:r>
                      <a:r>
                        <a:rPr lang="es-ES" sz="1100" b="1"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s-ES" sz="1100" b="1" i="0" u="none" strike="noStrike" baseline="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Step</a:t>
                      </a:r>
                      <a:r>
                        <a:rPr lang="es-ES" sz="1100" b="1"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0.0</a:t>
                      </a:r>
                      <a:endPar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292400">
                <a:tc>
                  <a:txBody>
                    <a:bodyPr/>
                    <a:lstStyle/>
                    <a:p>
                      <a:pPr marL="0" algn="ctr" defTabSz="914400" rtl="0" eaLnBrk="1" fontAlgn="b" latinLnBrk="0" hangingPunct="1"/>
                      <a:r>
                        <a:rPr lang="es-ES" sz="12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Enagas </a:t>
                      </a:r>
                      <a:r>
                        <a:rPr lang="es-ES" sz="1200" b="1" i="0" u="none" strike="noStrike" kern="120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Tariff</a:t>
                      </a:r>
                      <a:endPar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313,235</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16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Final</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Allocation</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Price</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313,235</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8" name="17 Rectángulo"/>
          <p:cNvSpPr/>
          <p:nvPr/>
        </p:nvSpPr>
        <p:spPr bwMode="auto">
          <a:xfrm>
            <a:off x="4427984" y="3719496"/>
            <a:ext cx="4608512"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smtClean="0">
                <a:solidFill>
                  <a:schemeClr val="bg1"/>
                </a:solidFill>
                <a:latin typeface="+mj-lt"/>
                <a:ea typeface="+mj-ea"/>
                <a:cs typeface="+mj-cs"/>
              </a:rPr>
              <a:t>Auction</a:t>
            </a:r>
            <a:r>
              <a:rPr lang="es-ES_tradnl" sz="1600" b="1" dirty="0" smtClean="0">
                <a:solidFill>
                  <a:schemeClr val="bg1"/>
                </a:solidFill>
                <a:latin typeface="+mj-lt"/>
                <a:ea typeface="+mj-ea"/>
                <a:cs typeface="+mj-cs"/>
              </a:rPr>
              <a:t> Price</a:t>
            </a:r>
            <a:endParaRPr lang="es-ES_tradnl" sz="1600" b="1" dirty="0">
              <a:solidFill>
                <a:schemeClr val="bg1"/>
              </a:solidFill>
              <a:latin typeface="+mj-lt"/>
              <a:ea typeface="+mj-ea"/>
              <a:cs typeface="+mj-cs"/>
            </a:endParaRPr>
          </a:p>
        </p:txBody>
      </p:sp>
    </p:spTree>
    <p:extLst>
      <p:ext uri="{BB962C8B-B14F-4D97-AF65-F5344CB8AC3E}">
        <p14:creationId xmlns:p14="http://schemas.microsoft.com/office/powerpoint/2010/main" val="8266298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3520147236"/>
              </p:ext>
            </p:extLst>
          </p:nvPr>
        </p:nvGraphicFramePr>
        <p:xfrm>
          <a:off x="234764" y="1340768"/>
          <a:ext cx="4400866" cy="2179208"/>
        </p:xfrm>
        <a:graphic>
          <a:graphicData uri="http://schemas.openxmlformats.org/drawingml/2006/table">
            <a:tbl>
              <a:tblPr/>
              <a:tblGrid>
                <a:gridCol w="2467032"/>
                <a:gridCol w="1297181"/>
                <a:gridCol w="636653"/>
              </a:tblGrid>
              <a:tr h="617926">
                <a:tc gridSpan="2">
                  <a:txBody>
                    <a:bodyPr/>
                    <a:lstStyle/>
                    <a:p>
                      <a:pPr algn="ctr" fontAlgn="b"/>
                      <a:r>
                        <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yearly </a:t>
                      </a: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Bundled </a:t>
                      </a:r>
                      <a:r>
                        <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capacity </a:t>
                      </a: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auctions-VIP-ES-PT</a:t>
                      </a:r>
                      <a:endPar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c>
                  <a:txBody>
                    <a:bodyPr/>
                    <a:lstStyle/>
                    <a:p>
                      <a:pPr algn="l" fontAlgn="b"/>
                      <a:endParaRPr lang="es-ES" sz="12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b">
                    <a:lnL>
                      <a:noFill/>
                    </a:lnL>
                    <a:lnR>
                      <a:noFill/>
                    </a:lnR>
                    <a:lnT>
                      <a:noFill/>
                    </a:lnT>
                    <a:lnB>
                      <a:noFill/>
                    </a:lnB>
                  </a:tcPr>
                </a:tc>
              </a:tr>
              <a:tr h="476794">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s-ES" sz="1100" b="1"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2014</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c>
                  <a:txBody>
                    <a:bodyPr/>
                    <a:lstStyle/>
                    <a:p>
                      <a:pPr marL="0" algn="ctr" defTabSz="914400" rtl="0" eaLnBrk="1" fontAlgn="b" latinLnBrk="0" hangingPunct="1"/>
                      <a:endParaRPr lang="es-ES" sz="1200" b="0"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b">
                    <a:lnL w="6350" cap="flat" cmpd="sng" algn="ctr">
                      <a:solidFill>
                        <a:srgbClr val="000000"/>
                      </a:solidFill>
                      <a:prstDash val="solid"/>
                      <a:round/>
                      <a:headEnd type="none" w="med" len="med"/>
                      <a:tailEnd type="none" w="med" len="med"/>
                    </a:lnL>
                    <a:lnR>
                      <a:noFill/>
                    </a:lnR>
                    <a:lnT>
                      <a:noFill/>
                    </a:lnT>
                    <a:lnB>
                      <a:noFill/>
                    </a:lnB>
                  </a:tcPr>
                </a:tc>
              </a:tr>
              <a:tr h="542244">
                <a:tc>
                  <a:txBody>
                    <a:bodyPr/>
                    <a:lstStyle/>
                    <a:p>
                      <a:pPr marL="0" algn="ctr" defTabSz="914400" rtl="0" eaLnBrk="1" fontAlgn="b" latinLnBrk="0" hangingPunct="1"/>
                      <a:r>
                        <a:rPr lang="es-ES"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1.535.007</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s-E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b">
                    <a:lnL w="6350" cap="flat" cmpd="sng" algn="ctr">
                      <a:solidFill>
                        <a:srgbClr val="000000"/>
                      </a:solidFill>
                      <a:prstDash val="solid"/>
                      <a:round/>
                      <a:headEnd type="none" w="med" len="med"/>
                      <a:tailEnd type="none" w="med" len="med"/>
                    </a:lnL>
                    <a:lnR>
                      <a:noFill/>
                    </a:lnR>
                    <a:lnT>
                      <a:noFill/>
                    </a:lnT>
                    <a:lnB>
                      <a:noFill/>
                    </a:lnB>
                  </a:tcPr>
                </a:tc>
              </a:tr>
              <a:tr h="54224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457.500</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s-E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16898783"/>
              </p:ext>
            </p:extLst>
          </p:nvPr>
        </p:nvGraphicFramePr>
        <p:xfrm>
          <a:off x="224306" y="3863688"/>
          <a:ext cx="3744416" cy="1437520"/>
        </p:xfrm>
        <a:graphic>
          <a:graphicData uri="http://schemas.openxmlformats.org/drawingml/2006/table">
            <a:tbl>
              <a:tblPr/>
              <a:tblGrid>
                <a:gridCol w="2475486"/>
                <a:gridCol w="1268930"/>
              </a:tblGrid>
              <a:tr h="431502">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yearly Unbundled capacity auctions-VIP-ES-PT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E55"/>
                    </a:solidFill>
                  </a:tcPr>
                </a:tc>
                <a:tc hMerge="1">
                  <a:txBody>
                    <a:bodyPr/>
                    <a:lstStyle/>
                    <a:p>
                      <a:pPr algn="ctr" fontAlgn="b"/>
                      <a:endParaRPr lang="es-ES" sz="1200" b="0"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286079">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357598">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marL="0" algn="ctr" defTabSz="914400" rtl="0" eaLnBrk="1" fontAlgn="ctr" latinLnBrk="0" hangingPunct="1"/>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3.846.992</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5759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marL="0" algn="ctr" defTabSz="914400" rtl="0" eaLnBrk="1" fontAlgn="ctr" latinLnBrk="0" hangingPunct="1"/>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3.786.391</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11" name="10 Rectángulo"/>
          <p:cNvSpPr/>
          <p:nvPr/>
        </p:nvSpPr>
        <p:spPr bwMode="auto">
          <a:xfrm>
            <a:off x="251520" y="927742"/>
            <a:ext cx="4049850"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a:solidFill>
                  <a:schemeClr val="bg1"/>
                </a:solidFill>
                <a:latin typeface="+mj-lt"/>
                <a:ea typeface="+mj-ea"/>
                <a:cs typeface="+mj-cs"/>
              </a:rPr>
              <a:t>Flow</a:t>
            </a:r>
            <a:r>
              <a:rPr lang="es-ES_tradnl" sz="1600" b="1" dirty="0">
                <a:solidFill>
                  <a:schemeClr val="bg1"/>
                </a:solidFill>
                <a:latin typeface="+mj-lt"/>
                <a:ea typeface="+mj-ea"/>
                <a:cs typeface="+mj-cs"/>
              </a:rPr>
              <a:t> </a:t>
            </a:r>
            <a:r>
              <a:rPr lang="es-ES_tradnl" sz="1600" b="1" dirty="0" err="1">
                <a:solidFill>
                  <a:schemeClr val="bg1"/>
                </a:solidFill>
                <a:latin typeface="+mj-lt"/>
                <a:ea typeface="+mj-ea"/>
                <a:cs typeface="+mj-cs"/>
              </a:rPr>
              <a:t>Spain</a:t>
            </a:r>
            <a:r>
              <a:rPr lang="es-ES_tradnl" sz="1600" b="1" dirty="0">
                <a:solidFill>
                  <a:schemeClr val="bg1"/>
                </a:solidFill>
                <a:latin typeface="+mj-lt"/>
                <a:ea typeface="+mj-ea"/>
                <a:cs typeface="+mj-cs"/>
              </a:rPr>
              <a:t>-Portugal</a:t>
            </a:r>
          </a:p>
        </p:txBody>
      </p:sp>
      <p:sp>
        <p:nvSpPr>
          <p:cNvPr id="12" name="11 Rectángulo"/>
          <p:cNvSpPr/>
          <p:nvPr/>
        </p:nvSpPr>
        <p:spPr bwMode="auto">
          <a:xfrm>
            <a:off x="4934435" y="980728"/>
            <a:ext cx="4049850"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a:solidFill>
                  <a:schemeClr val="bg1"/>
                </a:solidFill>
                <a:latin typeface="+mj-lt"/>
                <a:ea typeface="+mj-ea"/>
                <a:cs typeface="+mj-cs"/>
              </a:rPr>
              <a:t>Flow</a:t>
            </a:r>
            <a:r>
              <a:rPr lang="es-ES_tradnl" sz="1600" b="1" dirty="0">
                <a:solidFill>
                  <a:schemeClr val="bg1"/>
                </a:solidFill>
                <a:latin typeface="+mj-lt"/>
                <a:ea typeface="+mj-ea"/>
                <a:cs typeface="+mj-cs"/>
              </a:rPr>
              <a:t> Portugal-</a:t>
            </a:r>
            <a:r>
              <a:rPr lang="es-ES_tradnl" sz="1600" b="1" dirty="0" err="1">
                <a:solidFill>
                  <a:schemeClr val="bg1"/>
                </a:solidFill>
                <a:latin typeface="+mj-lt"/>
                <a:ea typeface="+mj-ea"/>
                <a:cs typeface="+mj-cs"/>
              </a:rPr>
              <a:t>Spain</a:t>
            </a:r>
            <a:endParaRPr lang="es-ES_tradnl" sz="1600" b="1" dirty="0">
              <a:solidFill>
                <a:schemeClr val="bg1"/>
              </a:solidFill>
              <a:latin typeface="+mj-lt"/>
              <a:ea typeface="+mj-ea"/>
              <a:cs typeface="+mj-cs"/>
            </a:endParaRPr>
          </a:p>
        </p:txBody>
      </p:sp>
      <p:sp>
        <p:nvSpPr>
          <p:cNvPr id="14" name="13 Rectángulo"/>
          <p:cNvSpPr/>
          <p:nvPr/>
        </p:nvSpPr>
        <p:spPr bwMode="auto">
          <a:xfrm>
            <a:off x="251520" y="3621044"/>
            <a:ext cx="4049850" cy="2769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200" b="1" dirty="0" smtClean="0">
                <a:solidFill>
                  <a:schemeClr val="bg1"/>
                </a:solidFill>
                <a:latin typeface="+mj-lt"/>
                <a:ea typeface="+mj-ea"/>
                <a:cs typeface="+mj-cs"/>
              </a:rPr>
              <a:t>REN </a:t>
            </a:r>
            <a:r>
              <a:rPr lang="es-ES_tradnl" sz="1200" b="1" dirty="0" err="1" smtClean="0">
                <a:solidFill>
                  <a:schemeClr val="bg1"/>
                </a:solidFill>
                <a:latin typeface="+mj-lt"/>
                <a:ea typeface="+mj-ea"/>
                <a:cs typeface="+mj-cs"/>
              </a:rPr>
              <a:t>side</a:t>
            </a:r>
            <a:endParaRPr lang="es-ES_tradnl" sz="1200" b="1" dirty="0">
              <a:solidFill>
                <a:schemeClr val="bg1"/>
              </a:solidFill>
              <a:latin typeface="+mj-lt"/>
              <a:ea typeface="+mj-ea"/>
              <a:cs typeface="+mj-cs"/>
            </a:endParaRPr>
          </a:p>
        </p:txBody>
      </p:sp>
      <p:sp>
        <p:nvSpPr>
          <p:cNvPr id="15" name="14 Rectángulo"/>
          <p:cNvSpPr/>
          <p:nvPr/>
        </p:nvSpPr>
        <p:spPr bwMode="auto">
          <a:xfrm>
            <a:off x="5006443" y="3174734"/>
            <a:ext cx="4049850" cy="2769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200" b="1" dirty="0">
                <a:solidFill>
                  <a:schemeClr val="bg1"/>
                </a:solidFill>
                <a:latin typeface="+mj-lt"/>
                <a:ea typeface="+mj-ea"/>
                <a:cs typeface="+mj-cs"/>
              </a:rPr>
              <a:t>Enagás &amp; REN </a:t>
            </a:r>
            <a:r>
              <a:rPr lang="es-ES_tradnl" sz="1200" b="1" dirty="0" err="1">
                <a:solidFill>
                  <a:schemeClr val="bg1"/>
                </a:solidFill>
                <a:latin typeface="+mj-lt"/>
                <a:ea typeface="+mj-ea"/>
                <a:cs typeface="+mj-cs"/>
              </a:rPr>
              <a:t>side</a:t>
            </a:r>
            <a:endParaRPr lang="es-ES_tradnl" sz="1200" b="1" dirty="0">
              <a:solidFill>
                <a:schemeClr val="bg1"/>
              </a:solidFill>
              <a:latin typeface="+mj-lt"/>
              <a:ea typeface="+mj-ea"/>
              <a:cs typeface="+mj-cs"/>
            </a:endParaRPr>
          </a:p>
        </p:txBody>
      </p:sp>
      <p:graphicFrame>
        <p:nvGraphicFramePr>
          <p:cNvPr id="2" name="1 Tabla"/>
          <p:cNvGraphicFramePr>
            <a:graphicFrameLocks noGrp="1"/>
          </p:cNvGraphicFramePr>
          <p:nvPr>
            <p:extLst>
              <p:ext uri="{D42A27DB-BD31-4B8C-83A1-F6EECF244321}">
                <p14:modId xmlns:p14="http://schemas.microsoft.com/office/powerpoint/2010/main" val="2724297926"/>
              </p:ext>
            </p:extLst>
          </p:nvPr>
        </p:nvGraphicFramePr>
        <p:xfrm>
          <a:off x="4932040" y="1393754"/>
          <a:ext cx="3764213" cy="2179208"/>
        </p:xfrm>
        <a:graphic>
          <a:graphicData uri="http://schemas.openxmlformats.org/drawingml/2006/table">
            <a:tbl>
              <a:tblPr/>
              <a:tblGrid>
                <a:gridCol w="2467032"/>
                <a:gridCol w="1297181"/>
              </a:tblGrid>
              <a:tr h="617926">
                <a:tc gridSpan="2">
                  <a:txBody>
                    <a:bodyPr/>
                    <a:lstStyle/>
                    <a:p>
                      <a:pPr algn="ctr" fontAlgn="b"/>
                      <a:r>
                        <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yearly </a:t>
                      </a: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Bundled </a:t>
                      </a:r>
                      <a:r>
                        <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capacity </a:t>
                      </a: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auctions-VIP-PT-ES</a:t>
                      </a:r>
                      <a:endParaRPr lang="en-US" sz="14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no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r>
              <a:tr h="476794">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s-ES" sz="12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2014</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542244">
                <a:tc>
                  <a:txBody>
                    <a:bodyPr/>
                    <a:lstStyle/>
                    <a:p>
                      <a:pPr marL="0" algn="ctr" defTabSz="914400" rtl="0" eaLnBrk="1" fontAlgn="b" latinLnBrk="0" hangingPunct="1"/>
                      <a:r>
                        <a:rPr lang="es-ES"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ctr" latinLnBrk="0" hangingPunct="1"/>
                      <a:r>
                        <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3.000.000</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4224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Allocated</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ctr" latinLnBrk="0" hangingPunct="1"/>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2 Título"/>
          <p:cNvSpPr>
            <a:spLocks noGrp="1"/>
          </p:cNvSpPr>
          <p:nvPr>
            <p:ph type="title"/>
          </p:nvPr>
        </p:nvSpPr>
        <p:spPr/>
        <p:txBody>
          <a:bodyPr/>
          <a:lstStyle/>
          <a:p>
            <a:r>
              <a:rPr lang="es-ES_tradnl" dirty="0"/>
              <a:t>1. </a:t>
            </a:r>
            <a:r>
              <a:rPr lang="en-US" dirty="0"/>
              <a:t>Annual Product </a:t>
            </a:r>
            <a:r>
              <a:rPr lang="en-US" altLang="es-ES" dirty="0"/>
              <a:t>Auction </a:t>
            </a:r>
            <a:r>
              <a:rPr lang="en-US" dirty="0"/>
              <a:t>Results VIP </a:t>
            </a:r>
            <a:r>
              <a:rPr lang="en-US" dirty="0" smtClean="0"/>
              <a:t>IBERICO</a:t>
            </a:r>
            <a:r>
              <a:rPr lang="en-US" altLang="es-ES" dirty="0" smtClean="0"/>
              <a:t>. </a:t>
            </a:r>
            <a:endParaRPr lang="es-ES_tradnl" dirty="0"/>
          </a:p>
        </p:txBody>
      </p:sp>
      <p:sp>
        <p:nvSpPr>
          <p:cNvPr id="16" name="15 CuadroTexto"/>
          <p:cNvSpPr txBox="1"/>
          <p:nvPr/>
        </p:nvSpPr>
        <p:spPr>
          <a:xfrm>
            <a:off x="7020272" y="6165304"/>
            <a:ext cx="1494320" cy="276999"/>
          </a:xfrm>
          <a:prstGeom prst="rect">
            <a:avLst/>
          </a:prstGeom>
          <a:noFill/>
        </p:spPr>
        <p:txBody>
          <a:bodyPr wrap="none" rtlCol="0">
            <a:spAutoFit/>
          </a:bodyPr>
          <a:lstStyle/>
          <a:p>
            <a:r>
              <a:rPr lang="en-US" sz="1200" dirty="0">
                <a:solidFill>
                  <a:srgbClr val="002060"/>
                </a:solidFill>
              </a:rPr>
              <a:t>Capacities at </a:t>
            </a:r>
            <a:r>
              <a:rPr lang="en-US" sz="1200" dirty="0" smtClean="0">
                <a:solidFill>
                  <a:srgbClr val="002060"/>
                </a:solidFill>
              </a:rPr>
              <a:t>25º </a:t>
            </a:r>
            <a:r>
              <a:rPr lang="en-US" sz="1200" dirty="0">
                <a:solidFill>
                  <a:srgbClr val="002060"/>
                </a:solidFill>
              </a:rPr>
              <a:t>C</a:t>
            </a:r>
          </a:p>
        </p:txBody>
      </p:sp>
    </p:spTree>
    <p:extLst>
      <p:ext uri="{BB962C8B-B14F-4D97-AF65-F5344CB8AC3E}">
        <p14:creationId xmlns:p14="http://schemas.microsoft.com/office/powerpoint/2010/main" val="29412195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bwMode="auto">
          <a:xfrm>
            <a:off x="4934435" y="836712"/>
            <a:ext cx="3886037" cy="5847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smtClean="0">
                <a:solidFill>
                  <a:schemeClr val="bg1"/>
                </a:solidFill>
              </a:rPr>
              <a:t>Unbundled</a:t>
            </a:r>
            <a:r>
              <a:rPr lang="es-ES_tradnl" sz="1600" b="1" dirty="0" smtClean="0">
                <a:solidFill>
                  <a:schemeClr val="bg1"/>
                </a:solidFill>
              </a:rPr>
              <a:t> </a:t>
            </a:r>
            <a:r>
              <a:rPr lang="es-ES_tradnl" sz="1600" b="1" dirty="0" err="1">
                <a:solidFill>
                  <a:schemeClr val="bg1"/>
                </a:solidFill>
              </a:rPr>
              <a:t>Capacity</a:t>
            </a:r>
            <a:r>
              <a:rPr lang="es-ES_tradnl" sz="1600" b="1" dirty="0">
                <a:solidFill>
                  <a:schemeClr val="bg1"/>
                </a:solidFill>
              </a:rPr>
              <a:t> </a:t>
            </a:r>
            <a:r>
              <a:rPr lang="es-ES_tradnl" sz="1600" b="1" dirty="0" err="1" smtClean="0">
                <a:solidFill>
                  <a:schemeClr val="bg1"/>
                </a:solidFill>
                <a:latin typeface="+mj-lt"/>
                <a:ea typeface="+mj-ea"/>
                <a:cs typeface="+mj-cs"/>
              </a:rPr>
              <a:t>Allocation</a:t>
            </a:r>
            <a:r>
              <a:rPr lang="es-ES_tradnl" sz="1600" b="1" dirty="0" smtClean="0">
                <a:solidFill>
                  <a:schemeClr val="bg1"/>
                </a:solidFill>
                <a:latin typeface="+mj-lt"/>
                <a:ea typeface="+mj-ea"/>
                <a:cs typeface="+mj-cs"/>
              </a:rPr>
              <a:t> VIP IBERICO</a:t>
            </a:r>
            <a:endParaRPr lang="es-ES_tradnl" sz="1600" b="1" dirty="0">
              <a:solidFill>
                <a:schemeClr val="bg1"/>
              </a:solidFill>
              <a:latin typeface="+mj-lt"/>
              <a:ea typeface="+mj-ea"/>
              <a:cs typeface="+mj-cs"/>
            </a:endParaRPr>
          </a:p>
        </p:txBody>
      </p:sp>
      <p:sp>
        <p:nvSpPr>
          <p:cNvPr id="3" name="2 Título"/>
          <p:cNvSpPr>
            <a:spLocks noGrp="1"/>
          </p:cNvSpPr>
          <p:nvPr>
            <p:ph type="title"/>
          </p:nvPr>
        </p:nvSpPr>
        <p:spPr/>
        <p:txBody>
          <a:bodyPr/>
          <a:lstStyle/>
          <a:p>
            <a:r>
              <a:rPr lang="es-ES_tradnl" dirty="0"/>
              <a:t>2</a:t>
            </a:r>
            <a:r>
              <a:rPr lang="es-ES_tradnl" dirty="0" smtClean="0"/>
              <a:t>. </a:t>
            </a:r>
            <a:r>
              <a:rPr lang="en-US" dirty="0" smtClean="0"/>
              <a:t>Allocation per Shipper</a:t>
            </a:r>
            <a:r>
              <a:rPr lang="en-US" altLang="es-ES" dirty="0" smtClean="0"/>
              <a:t>. </a:t>
            </a:r>
            <a:endParaRPr lang="es-ES_tradnl" dirty="0"/>
          </a:p>
        </p:txBody>
      </p:sp>
      <p:sp>
        <p:nvSpPr>
          <p:cNvPr id="16" name="15 CuadroTexto"/>
          <p:cNvSpPr txBox="1"/>
          <p:nvPr/>
        </p:nvSpPr>
        <p:spPr>
          <a:xfrm>
            <a:off x="7020272" y="6165304"/>
            <a:ext cx="1494320" cy="276999"/>
          </a:xfrm>
          <a:prstGeom prst="rect">
            <a:avLst/>
          </a:prstGeom>
          <a:noFill/>
        </p:spPr>
        <p:txBody>
          <a:bodyPr wrap="none" rtlCol="0">
            <a:spAutoFit/>
          </a:bodyPr>
          <a:lstStyle/>
          <a:p>
            <a:r>
              <a:rPr lang="en-US" sz="1200" dirty="0">
                <a:solidFill>
                  <a:srgbClr val="002060"/>
                </a:solidFill>
              </a:rPr>
              <a:t>Capacities at </a:t>
            </a:r>
            <a:r>
              <a:rPr lang="en-US" sz="1200" dirty="0" smtClean="0">
                <a:solidFill>
                  <a:srgbClr val="002060"/>
                </a:solidFill>
              </a:rPr>
              <a:t>25º </a:t>
            </a:r>
            <a:r>
              <a:rPr lang="en-US" sz="1200" dirty="0">
                <a:solidFill>
                  <a:srgbClr val="002060"/>
                </a:solidFill>
              </a:rPr>
              <a:t>C</a:t>
            </a:r>
          </a:p>
        </p:txBody>
      </p:sp>
      <p:sp>
        <p:nvSpPr>
          <p:cNvPr id="17" name="16 Rectángulo"/>
          <p:cNvSpPr/>
          <p:nvPr/>
        </p:nvSpPr>
        <p:spPr bwMode="auto">
          <a:xfrm>
            <a:off x="4962638" y="1412776"/>
            <a:ext cx="4049850" cy="2769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200" b="1" dirty="0" smtClean="0">
                <a:solidFill>
                  <a:schemeClr val="bg1"/>
                </a:solidFill>
                <a:latin typeface="+mj-lt"/>
                <a:ea typeface="+mj-ea"/>
                <a:cs typeface="+mj-cs"/>
              </a:rPr>
              <a:t>REN </a:t>
            </a:r>
            <a:r>
              <a:rPr lang="es-ES_tradnl" sz="1200" b="1" dirty="0" err="1" smtClean="0">
                <a:solidFill>
                  <a:schemeClr val="bg1"/>
                </a:solidFill>
                <a:latin typeface="+mj-lt"/>
                <a:ea typeface="+mj-ea"/>
                <a:cs typeface="+mj-cs"/>
              </a:rPr>
              <a:t>side</a:t>
            </a:r>
            <a:endParaRPr lang="es-ES_tradnl" sz="1200" b="1" dirty="0">
              <a:solidFill>
                <a:schemeClr val="bg1"/>
              </a:solidFill>
              <a:latin typeface="+mj-lt"/>
              <a:ea typeface="+mj-ea"/>
              <a:cs typeface="+mj-cs"/>
            </a:endParaRPr>
          </a:p>
        </p:txBody>
      </p:sp>
      <p:graphicFrame>
        <p:nvGraphicFramePr>
          <p:cNvPr id="20" name="19 Tabla"/>
          <p:cNvGraphicFramePr>
            <a:graphicFrameLocks noGrp="1"/>
          </p:cNvGraphicFramePr>
          <p:nvPr>
            <p:extLst>
              <p:ext uri="{D42A27DB-BD31-4B8C-83A1-F6EECF244321}">
                <p14:modId xmlns:p14="http://schemas.microsoft.com/office/powerpoint/2010/main" val="1550945202"/>
              </p:ext>
            </p:extLst>
          </p:nvPr>
        </p:nvGraphicFramePr>
        <p:xfrm>
          <a:off x="4912243" y="4456438"/>
          <a:ext cx="3764213" cy="1060794"/>
        </p:xfrm>
        <a:graphic>
          <a:graphicData uri="http://schemas.openxmlformats.org/drawingml/2006/table">
            <a:tbl>
              <a:tblPr/>
              <a:tblGrid>
                <a:gridCol w="2467032"/>
                <a:gridCol w="1297181"/>
              </a:tblGrid>
              <a:tr h="476794">
                <a:tc>
                  <a:txBody>
                    <a:bodyPr/>
                    <a:lstStyle/>
                    <a:p>
                      <a:pPr algn="ctr" fontAlgn="b"/>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year</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Premium</a:t>
                      </a:r>
                      <a:r>
                        <a:rPr lang="es-ES" sz="1100" b="1"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s-ES" sz="1100" b="1" i="0" u="none" strike="noStrike" baseline="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Step</a:t>
                      </a:r>
                      <a:r>
                        <a:rPr lang="es-ES" sz="1100" b="1"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0.0</a:t>
                      </a:r>
                      <a:endPar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292400">
                <a:tc>
                  <a:txBody>
                    <a:bodyPr/>
                    <a:lstStyle/>
                    <a:p>
                      <a:pPr marL="0" algn="ctr" defTabSz="914400" rtl="0" eaLnBrk="1" fontAlgn="b" latinLnBrk="0" hangingPunct="1"/>
                      <a:r>
                        <a:rPr lang="es-ES" sz="12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REN </a:t>
                      </a:r>
                      <a:r>
                        <a:rPr lang="es-ES" sz="1200" b="1" i="0" u="none" strike="noStrike" kern="120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Tariff</a:t>
                      </a:r>
                      <a:endPar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350,90</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16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Final</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Allocation</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Price</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350,90</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2" name="21 Rectángulo"/>
          <p:cNvSpPr/>
          <p:nvPr/>
        </p:nvSpPr>
        <p:spPr bwMode="auto">
          <a:xfrm>
            <a:off x="4716016" y="4068115"/>
            <a:ext cx="4608512"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smtClean="0">
                <a:solidFill>
                  <a:schemeClr val="bg1"/>
                </a:solidFill>
                <a:latin typeface="+mj-lt"/>
                <a:ea typeface="+mj-ea"/>
                <a:cs typeface="+mj-cs"/>
              </a:rPr>
              <a:t>Auction</a:t>
            </a:r>
            <a:r>
              <a:rPr lang="es-ES_tradnl" sz="1600" b="1" dirty="0" smtClean="0">
                <a:solidFill>
                  <a:schemeClr val="bg1"/>
                </a:solidFill>
                <a:latin typeface="+mj-lt"/>
                <a:ea typeface="+mj-ea"/>
                <a:cs typeface="+mj-cs"/>
              </a:rPr>
              <a:t> Price</a:t>
            </a:r>
            <a:endParaRPr lang="es-ES_tradnl" sz="1600" b="1" dirty="0">
              <a:solidFill>
                <a:schemeClr val="bg1"/>
              </a:solidFill>
              <a:latin typeface="+mj-lt"/>
              <a:ea typeface="+mj-ea"/>
              <a:cs typeface="+mj-cs"/>
            </a:endParaRPr>
          </a:p>
        </p:txBody>
      </p:sp>
      <p:sp>
        <p:nvSpPr>
          <p:cNvPr id="15" name="14 Rectángulo"/>
          <p:cNvSpPr/>
          <p:nvPr/>
        </p:nvSpPr>
        <p:spPr bwMode="auto">
          <a:xfrm>
            <a:off x="253914" y="980728"/>
            <a:ext cx="4462101"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a:solidFill>
                  <a:schemeClr val="bg1"/>
                </a:solidFill>
              </a:rPr>
              <a:t>Bundled</a:t>
            </a:r>
            <a:r>
              <a:rPr lang="es-ES_tradnl" sz="1600" b="1" dirty="0">
                <a:solidFill>
                  <a:schemeClr val="bg1"/>
                </a:solidFill>
              </a:rPr>
              <a:t> </a:t>
            </a:r>
            <a:r>
              <a:rPr lang="es-ES_tradnl" sz="1600" b="1" dirty="0" err="1">
                <a:solidFill>
                  <a:schemeClr val="bg1"/>
                </a:solidFill>
              </a:rPr>
              <a:t>Capacity</a:t>
            </a:r>
            <a:r>
              <a:rPr lang="es-ES_tradnl" sz="1600" b="1" dirty="0">
                <a:solidFill>
                  <a:schemeClr val="bg1"/>
                </a:solidFill>
              </a:rPr>
              <a:t> </a:t>
            </a:r>
            <a:r>
              <a:rPr lang="es-ES_tradnl" sz="1600" b="1" dirty="0" err="1" smtClean="0">
                <a:solidFill>
                  <a:schemeClr val="bg1"/>
                </a:solidFill>
                <a:latin typeface="+mj-lt"/>
                <a:ea typeface="+mj-ea"/>
                <a:cs typeface="+mj-cs"/>
              </a:rPr>
              <a:t>Allocation</a:t>
            </a:r>
            <a:r>
              <a:rPr lang="es-ES_tradnl" sz="1600" b="1" dirty="0" smtClean="0">
                <a:solidFill>
                  <a:schemeClr val="bg1"/>
                </a:solidFill>
                <a:latin typeface="+mj-lt"/>
                <a:ea typeface="+mj-ea"/>
                <a:cs typeface="+mj-cs"/>
              </a:rPr>
              <a:t> VIP IBERICO</a:t>
            </a:r>
            <a:endParaRPr lang="es-ES_tradnl" sz="1600" b="1" dirty="0">
              <a:solidFill>
                <a:schemeClr val="bg1"/>
              </a:solidFill>
              <a:latin typeface="+mj-lt"/>
              <a:ea typeface="+mj-ea"/>
              <a:cs typeface="+mj-cs"/>
            </a:endParaRPr>
          </a:p>
        </p:txBody>
      </p:sp>
      <p:graphicFrame>
        <p:nvGraphicFramePr>
          <p:cNvPr id="18" name="17 Tabla"/>
          <p:cNvGraphicFramePr>
            <a:graphicFrameLocks noGrp="1"/>
          </p:cNvGraphicFramePr>
          <p:nvPr>
            <p:extLst>
              <p:ext uri="{D42A27DB-BD31-4B8C-83A1-F6EECF244321}">
                <p14:modId xmlns:p14="http://schemas.microsoft.com/office/powerpoint/2010/main" val="4291343962"/>
              </p:ext>
            </p:extLst>
          </p:nvPr>
        </p:nvGraphicFramePr>
        <p:xfrm>
          <a:off x="467544" y="1439901"/>
          <a:ext cx="3764213" cy="1807520"/>
        </p:xfrm>
        <a:graphic>
          <a:graphicData uri="http://schemas.openxmlformats.org/drawingml/2006/table">
            <a:tbl>
              <a:tblPr/>
              <a:tblGrid>
                <a:gridCol w="2467032"/>
                <a:gridCol w="1297181"/>
              </a:tblGrid>
              <a:tr h="617926">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yearly Bundled capacity Flow</a:t>
                      </a:r>
                      <a:r>
                        <a:rPr lang="en-US" sz="1400" b="1" i="0" u="none" strike="noStrike" kern="1200" baseline="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 Spain-Portugal</a:t>
                      </a:r>
                      <a:endPar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no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r>
              <a:tr h="476794">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s-ES" sz="1200" b="1" i="0" u="none" strike="noStrike"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2014</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356400">
                <a:tc>
                  <a:txBody>
                    <a:bodyPr/>
                    <a:lstStyle/>
                    <a:p>
                      <a:pPr marL="0" algn="ctr" defTabSz="914400" rtl="0" eaLnBrk="1" fontAlgn="b" latinLnBrk="0" hangingPunct="1"/>
                      <a:r>
                        <a:rPr lang="es-ES"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ctr" latinLnBrk="0" hangingPunct="1"/>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1.535.007</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64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_tradnl"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Shipper</a:t>
                      </a:r>
                      <a:r>
                        <a:rPr lang="es-ES_tradnl"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3</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ctr" latinLnBrk="0" hangingPunct="1"/>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457.500</a:t>
                      </a:r>
                      <a:r>
                        <a:rPr lang="es-ES" sz="1800" b="0" i="0" kern="1200" dirty="0" smtClean="0">
                          <a:solidFill>
                            <a:schemeClr val="tx1"/>
                          </a:solidFill>
                          <a:effectLst/>
                          <a:latin typeface="+mn-lt"/>
                          <a:ea typeface="+mn-ea"/>
                          <a:cs typeface="+mn-cs"/>
                        </a:rPr>
                        <a:t> </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23" name="22 Tabla"/>
          <p:cNvGraphicFramePr>
            <a:graphicFrameLocks noGrp="1"/>
          </p:cNvGraphicFramePr>
          <p:nvPr>
            <p:extLst>
              <p:ext uri="{D42A27DB-BD31-4B8C-83A1-F6EECF244321}">
                <p14:modId xmlns:p14="http://schemas.microsoft.com/office/powerpoint/2010/main" val="4202292133"/>
              </p:ext>
            </p:extLst>
          </p:nvPr>
        </p:nvGraphicFramePr>
        <p:xfrm>
          <a:off x="447747" y="4380862"/>
          <a:ext cx="3764213" cy="1352394"/>
        </p:xfrm>
        <a:graphic>
          <a:graphicData uri="http://schemas.openxmlformats.org/drawingml/2006/table">
            <a:tbl>
              <a:tblPr/>
              <a:tblGrid>
                <a:gridCol w="2467032"/>
                <a:gridCol w="1297181"/>
              </a:tblGrid>
              <a:tr h="476794">
                <a:tc>
                  <a:txBody>
                    <a:bodyPr/>
                    <a:lstStyle/>
                    <a:p>
                      <a:pPr algn="ctr" fontAlgn="b"/>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year</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Premium</a:t>
                      </a:r>
                      <a:r>
                        <a:rPr lang="es-ES" sz="1100" b="1"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s-ES" sz="1100" b="1" i="0" u="none" strike="noStrike" baseline="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Step</a:t>
                      </a:r>
                      <a:r>
                        <a:rPr lang="es-ES" sz="1100" b="1"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0.0</a:t>
                      </a:r>
                      <a:endParaRPr lang="es-ES" sz="11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292400">
                <a:tc>
                  <a:txBody>
                    <a:bodyPr/>
                    <a:lstStyle/>
                    <a:p>
                      <a:pPr marL="0" algn="ctr" defTabSz="914400" rtl="0" eaLnBrk="1" fontAlgn="b" latinLnBrk="0" hangingPunct="1"/>
                      <a:r>
                        <a:rPr lang="es-ES" sz="12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Enagas </a:t>
                      </a:r>
                      <a:r>
                        <a:rPr lang="es-ES" sz="1200" b="1" i="0" u="none" strike="noStrike" kern="120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Tariff</a:t>
                      </a:r>
                      <a:endPar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 </a:t>
                      </a: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579,227 </a:t>
                      </a:r>
                      <a:endParaRPr lang="es-ES" sz="105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16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REN </a:t>
                      </a: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Tariff</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350,90</a:t>
                      </a:r>
                      <a:r>
                        <a:rPr lang="es-ES" sz="1800" b="1" i="0" kern="1200" dirty="0" smtClean="0">
                          <a:solidFill>
                            <a:schemeClr val="tx1"/>
                          </a:solidFill>
                          <a:effectLst/>
                          <a:latin typeface="+mn-lt"/>
                          <a:ea typeface="+mn-ea"/>
                          <a:cs typeface="+mn-cs"/>
                        </a:rPr>
                        <a:t> </a:t>
                      </a:r>
                      <a:endPar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16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Final</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Allocation</a:t>
                      </a:r>
                      <a:r>
                        <a:rPr lang="es-ES" sz="12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Price</a:t>
                      </a:r>
                      <a:endPar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930,127</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4" name="23 Rectángulo"/>
          <p:cNvSpPr/>
          <p:nvPr/>
        </p:nvSpPr>
        <p:spPr bwMode="auto">
          <a:xfrm>
            <a:off x="251520" y="3970300"/>
            <a:ext cx="4608512"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Aft>
                <a:spcPts val="600"/>
              </a:spcAft>
              <a:buClr>
                <a:srgbClr val="006A9A"/>
              </a:buClr>
              <a:buSzPct val="120000"/>
            </a:pPr>
            <a:r>
              <a:rPr lang="es-ES_tradnl" sz="1600" b="1" dirty="0" err="1" smtClean="0">
                <a:solidFill>
                  <a:schemeClr val="bg1"/>
                </a:solidFill>
                <a:latin typeface="+mj-lt"/>
                <a:ea typeface="+mj-ea"/>
                <a:cs typeface="+mj-cs"/>
              </a:rPr>
              <a:t>Auction</a:t>
            </a:r>
            <a:r>
              <a:rPr lang="es-ES_tradnl" sz="1600" b="1" dirty="0" smtClean="0">
                <a:solidFill>
                  <a:schemeClr val="bg1"/>
                </a:solidFill>
                <a:latin typeface="+mj-lt"/>
                <a:ea typeface="+mj-ea"/>
                <a:cs typeface="+mj-cs"/>
              </a:rPr>
              <a:t> Price</a:t>
            </a:r>
            <a:endParaRPr lang="es-ES_tradnl" sz="1600" b="1" dirty="0">
              <a:solidFill>
                <a:schemeClr val="bg1"/>
              </a:solidFill>
              <a:latin typeface="+mj-lt"/>
              <a:ea typeface="+mj-ea"/>
              <a:cs typeface="+mj-cs"/>
            </a:endParaRPr>
          </a:p>
        </p:txBody>
      </p:sp>
      <p:graphicFrame>
        <p:nvGraphicFramePr>
          <p:cNvPr id="14" name="7 Tabla"/>
          <p:cNvGraphicFramePr>
            <a:graphicFrameLocks noGrp="1"/>
          </p:cNvGraphicFramePr>
          <p:nvPr>
            <p:extLst>
              <p:ext uri="{D42A27DB-BD31-4B8C-83A1-F6EECF244321}">
                <p14:modId xmlns:p14="http://schemas.microsoft.com/office/powerpoint/2010/main" val="3891856857"/>
              </p:ext>
            </p:extLst>
          </p:nvPr>
        </p:nvGraphicFramePr>
        <p:xfrm>
          <a:off x="4928129" y="1717396"/>
          <a:ext cx="3764213" cy="2308718"/>
        </p:xfrm>
        <a:graphic>
          <a:graphicData uri="http://schemas.openxmlformats.org/drawingml/2006/table">
            <a:tbl>
              <a:tblPr/>
              <a:tblGrid>
                <a:gridCol w="2467032"/>
                <a:gridCol w="1297181"/>
              </a:tblGrid>
              <a:tr h="617926">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Firm annual yearly Unbundled capacity Flow</a:t>
                      </a:r>
                      <a:r>
                        <a:rPr lang="en-US" sz="1400" b="1" i="0" u="none" strike="noStrike" kern="1200" baseline="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 Spain-Portugal</a:t>
                      </a:r>
                      <a:endParaRPr lang="en-US" sz="1400" b="1" i="0" u="none" strike="noStrike" kern="120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ES_tradnl"/>
                    </a:p>
                  </a:txBody>
                  <a:tcPr/>
                </a:tc>
              </a:tr>
              <a:tr h="265192">
                <a:tc>
                  <a:txBody>
                    <a:bodyPr/>
                    <a:lstStyle/>
                    <a:p>
                      <a:pPr algn="ctr" fontAlgn="b"/>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kWh</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a:t>
                      </a:r>
                      <a:endParaRPr lang="es-ES"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s-ES" sz="1200" b="1"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2014</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7A6"/>
                    </a:solidFill>
                  </a:tcPr>
                </a:tc>
              </a:tr>
              <a:tr h="356400">
                <a:tc>
                  <a:txBody>
                    <a:bodyPr/>
                    <a:lstStyle/>
                    <a:p>
                      <a:pPr marL="0" algn="ctr" defTabSz="914400" rtl="0" eaLnBrk="1" fontAlgn="b" latinLnBrk="0" hangingPunct="1"/>
                      <a:r>
                        <a:rPr lang="es-ES"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Capacity</a:t>
                      </a:r>
                      <a:r>
                        <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s-ES"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offered</a:t>
                      </a:r>
                      <a:endParaRPr lang="es-ES"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3.846.992</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64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Shipper</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5</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chemeClr val="accent4">
                              <a:lumMod val="10000"/>
                            </a:schemeClr>
                          </a:solidFill>
                          <a:effectLst/>
                          <a:latin typeface="Verdana" panose="020B0604030504040204" pitchFamily="34" charset="0"/>
                          <a:ea typeface="Verdana" panose="020B0604030504040204" pitchFamily="34" charset="0"/>
                          <a:cs typeface="Verdana" panose="020B0604030504040204" pitchFamily="34" charset="0"/>
                        </a:rPr>
                        <a:t>3.490.924</a:t>
                      </a:r>
                      <a:endParaRPr lang="es-ES" sz="1050" b="1" i="0" u="none" strike="noStrike" kern="1200" dirty="0">
                        <a:solidFill>
                          <a:schemeClr val="accent4">
                            <a:lumMod val="10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64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Shipper</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6</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chemeClr val="accent4">
                              <a:lumMod val="10000"/>
                            </a:schemeClr>
                          </a:solidFill>
                          <a:effectLst/>
                          <a:latin typeface="Verdana" panose="020B0604030504040204" pitchFamily="34" charset="0"/>
                          <a:ea typeface="Verdana" panose="020B0604030504040204" pitchFamily="34" charset="0"/>
                          <a:cs typeface="Verdana" panose="020B0604030504040204" pitchFamily="34" charset="0"/>
                        </a:rPr>
                        <a:t>141.300</a:t>
                      </a:r>
                      <a:endParaRPr lang="es-ES" sz="1050" b="1" i="0" u="none" strike="noStrike" kern="1200" dirty="0">
                        <a:solidFill>
                          <a:schemeClr val="accent4">
                            <a:lumMod val="10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64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1"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Shipper</a:t>
                      </a:r>
                      <a:r>
                        <a:rPr lang="es-ES"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7</a:t>
                      </a:r>
                    </a:p>
                  </a:txBody>
                  <a:tcPr marL="7530" marR="7530" marT="7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ES" sz="1050" b="1" i="0" u="none" strike="noStrike" kern="1200" dirty="0" smtClean="0">
                          <a:solidFill>
                            <a:schemeClr val="accent4">
                              <a:lumMod val="10000"/>
                            </a:schemeClr>
                          </a:solidFill>
                          <a:effectLst/>
                          <a:latin typeface="Verdana" panose="020B0604030504040204" pitchFamily="34" charset="0"/>
                          <a:ea typeface="Verdana" panose="020B0604030504040204" pitchFamily="34" charset="0"/>
                          <a:cs typeface="Verdana" panose="020B0604030504040204" pitchFamily="34" charset="0"/>
                        </a:rPr>
                        <a:t>154.167</a:t>
                      </a:r>
                      <a:endParaRPr lang="es-ES" sz="1050" b="1" i="0" u="none" strike="noStrike" kern="1200" dirty="0">
                        <a:solidFill>
                          <a:schemeClr val="accent4">
                            <a:lumMod val="10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4518769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 y="0"/>
            <a:ext cx="915079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99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44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8" y="0"/>
            <a:ext cx="917461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49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ENTSOG_ppt_template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ENTSOG_ppt_template_100222">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13B"/>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4_ENTSOG_ppt_template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ENTSOG_ppt_template_100222">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13B"/>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ACER-2015-17174</_dlc_DocId>
    <_dlc_DocIdUrl xmlns="985daa2e-53d8-4475-82b8-9c7d25324e34">
      <Url>http://extranet.acer.europa.eu/en/Gas/Regional_%20Intiatives/South_GRI/27_South_IG/_layouts/DocIdRedir.aspx?ID=ACER-2015-17174</Url>
      <Description>ACER-2015-17174</Description>
    </_dlc_DocIdUrl>
    <ACER_Abstract xmlns="985daa2e-53d8-4475-82b8-9c7d25324e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F13F3B097ADD4DB636BB0EC7F809A4" ma:contentTypeVersion="21" ma:contentTypeDescription="Create a new document." ma:contentTypeScope="" ma:versionID="ad53fb6d52cd0809da129b0e0c982d73">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1F9D838C-2580-429C-A721-B2A903044015}"/>
</file>

<file path=customXml/itemProps2.xml><?xml version="1.0" encoding="utf-8"?>
<ds:datastoreItem xmlns:ds="http://schemas.openxmlformats.org/officeDocument/2006/customXml" ds:itemID="{1084BF2C-9E6A-4B8C-BF78-87A6DEE00BF1}"/>
</file>

<file path=customXml/itemProps3.xml><?xml version="1.0" encoding="utf-8"?>
<ds:datastoreItem xmlns:ds="http://schemas.openxmlformats.org/officeDocument/2006/customXml" ds:itemID="{5F47279D-45DB-4881-9B44-42E55ABD9A55}"/>
</file>

<file path=customXml/itemProps4.xml><?xml version="1.0" encoding="utf-8"?>
<ds:datastoreItem xmlns:ds="http://schemas.openxmlformats.org/officeDocument/2006/customXml" ds:itemID="{CF960D0F-99A1-45EA-A677-DBFAAEE6327D}"/>
</file>

<file path=docProps/app.xml><?xml version="1.0" encoding="utf-8"?>
<Properties xmlns="http://schemas.openxmlformats.org/officeDocument/2006/extended-properties" xmlns:vt="http://schemas.openxmlformats.org/officeDocument/2006/docPropsVTypes">
  <Template/>
  <TotalTime>7843</TotalTime>
  <Words>2217</Words>
  <Application>Microsoft Office PowerPoint</Application>
  <PresentationFormat>On-screen Show (4:3)</PresentationFormat>
  <Paragraphs>519</Paragraphs>
  <Slides>34</Slides>
  <Notes>21</Notes>
  <HiddenSlides>0</HiddenSlides>
  <MMClips>0</MMClips>
  <ScaleCrop>false</ScaleCrop>
  <HeadingPairs>
    <vt:vector size="4" baseType="variant">
      <vt:variant>
        <vt:lpstr>Theme</vt:lpstr>
      </vt:variant>
      <vt:variant>
        <vt:i4>7</vt:i4>
      </vt:variant>
      <vt:variant>
        <vt:lpstr>Slide Titles</vt:lpstr>
      </vt:variant>
      <vt:variant>
        <vt:i4>34</vt:i4>
      </vt:variant>
    </vt:vector>
  </HeadingPairs>
  <TitlesOfParts>
    <vt:vector size="41" baseType="lpstr">
      <vt:lpstr>1_Vorlage Power Point</vt:lpstr>
      <vt:lpstr>2_Vorlage Power Point</vt:lpstr>
      <vt:lpstr>3_Vorlage Power Point</vt:lpstr>
      <vt:lpstr>4_Vorlage Power Point</vt:lpstr>
      <vt:lpstr>5_Vorlage Power Point</vt:lpstr>
      <vt:lpstr>3_ENTSOG_ppt_template_100222</vt:lpstr>
      <vt:lpstr>4_ENTSOG_ppt_template_100222</vt:lpstr>
      <vt:lpstr> </vt:lpstr>
      <vt:lpstr>PowerPoint Presentation</vt:lpstr>
      <vt:lpstr>1. Annual Product Auction Results VIP PIRINEOS. </vt:lpstr>
      <vt:lpstr>2. Allocation per Shipper. </vt:lpstr>
      <vt:lpstr>1. Annual Product Auction Results VIP IBERICO. </vt:lpstr>
      <vt:lpstr>2. Allocation per Shipper. </vt:lpstr>
      <vt:lpstr>PowerPoint Presentation</vt:lpstr>
      <vt:lpstr>PowerPoint Presentation</vt:lpstr>
      <vt:lpstr>PowerPoint Presentation</vt:lpstr>
      <vt:lpstr>PowerPoint Presentation</vt:lpstr>
      <vt:lpstr>1. Quarterly Capacities (June Auction) </vt:lpstr>
      <vt:lpstr>2. Quarterly Capacities (June Auction) </vt:lpstr>
      <vt:lpstr>3. Quarterly Capacities (June Auction) </vt:lpstr>
      <vt:lpstr>4. Quarterly Capacities (June Auction) </vt:lpstr>
      <vt:lpstr>PowerPoint Presentation</vt:lpstr>
      <vt:lpstr>PowerPoint Presentation</vt:lpstr>
      <vt:lpstr>1. Conditions to offer interruptible capacity</vt:lpstr>
      <vt:lpstr>2. Conditions to offer interruptible capacity</vt:lpstr>
      <vt:lpstr>3. Next steps</vt:lpstr>
      <vt:lpstr>PowerPoint Presentation</vt:lpstr>
      <vt:lpstr> South Region  Second Edition</vt:lpstr>
      <vt:lpstr>Table of content </vt:lpstr>
      <vt:lpstr>PowerPoint Presentation</vt:lpstr>
      <vt:lpstr>GRIP South – Demand ANALYSES (2012) &amp; FORECASTS</vt:lpstr>
      <vt:lpstr>GRIP South – Demand ANALYSES (2012) &amp; FORECASTS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Maximiliano MIGLIO</dc:creator>
  <cp:lastModifiedBy>Valter Diniz</cp:lastModifiedBy>
  <cp:revision>1115</cp:revision>
  <cp:lastPrinted>2013-01-28T07:56:55Z</cp:lastPrinted>
  <dcterms:modified xsi:type="dcterms:W3CDTF">2014-03-27T19:01:32Z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0x010100F6F13F3B097ADD4DB636BB0EC7F809A4</vt:lpwstr>
  </property>
  <property fmtid="{D5CDD505-2E9C-101B-9397-08002B2CF9AE}" pid="3" name="_dlc_DocIdItemGuid">
    <vt:lpwstr>ac6ef32a-284e-4861-a427-f3ace0df1102</vt:lpwstr>
  </property>
</Properties>
</file>